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2" r:id="rId3"/>
    <p:sldId id="346" r:id="rId4"/>
    <p:sldId id="348" r:id="rId5"/>
    <p:sldId id="349" r:id="rId6"/>
    <p:sldId id="384" r:id="rId7"/>
    <p:sldId id="385" r:id="rId8"/>
    <p:sldId id="386" r:id="rId9"/>
    <p:sldId id="387" r:id="rId10"/>
    <p:sldId id="388" r:id="rId11"/>
    <p:sldId id="351" r:id="rId12"/>
    <p:sldId id="320" r:id="rId13"/>
    <p:sldId id="353" r:id="rId14"/>
    <p:sldId id="354" r:id="rId15"/>
    <p:sldId id="358" r:id="rId16"/>
    <p:sldId id="359" r:id="rId17"/>
    <p:sldId id="360" r:id="rId18"/>
    <p:sldId id="361" r:id="rId19"/>
    <p:sldId id="389" r:id="rId20"/>
    <p:sldId id="390" r:id="rId21"/>
    <p:sldId id="331" r:id="rId22"/>
    <p:sldId id="366" r:id="rId23"/>
    <p:sldId id="367" r:id="rId24"/>
    <p:sldId id="368" r:id="rId25"/>
    <p:sldId id="369" r:id="rId26"/>
    <p:sldId id="383" r:id="rId27"/>
    <p:sldId id="329" r:id="rId28"/>
    <p:sldId id="371" r:id="rId29"/>
    <p:sldId id="335" r:id="rId30"/>
    <p:sldId id="372" r:id="rId31"/>
    <p:sldId id="336" r:id="rId32"/>
    <p:sldId id="374" r:id="rId33"/>
    <p:sldId id="338" r:id="rId34"/>
    <p:sldId id="376" r:id="rId35"/>
    <p:sldId id="339" r:id="rId36"/>
    <p:sldId id="377" r:id="rId37"/>
    <p:sldId id="341" r:id="rId38"/>
    <p:sldId id="378" r:id="rId39"/>
    <p:sldId id="343" r:id="rId40"/>
    <p:sldId id="381" r:id="rId41"/>
    <p:sldId id="380" r:id="rId4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>
        <p:scale>
          <a:sx n="150" d="100"/>
          <a:sy n="150" d="100"/>
        </p:scale>
        <p:origin x="73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A34744-B4B5-45E5-B445-7A8DF238C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8DBAC16-BACE-4072-924A-79FABD463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45D1725-1D8F-4E92-A153-14354AF1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8D5-9CD6-447C-97C4-0CA16FFB8AD7}" type="datetimeFigureOut">
              <a:rPr lang="hr-HR" smtClean="0"/>
              <a:t>15.11.2022.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EECB634-C655-4392-9F27-FF34BA18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DFFA838-82A3-4F10-A1D4-37F5C38AF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4806-63B9-4719-9991-83C222CD3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662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C26DD-9FC1-42A2-A281-98A76D53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F7A543-4540-4230-B520-214AD2E35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7ABD37C-9188-43FB-A620-5FFE85215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8D5-9CD6-447C-97C4-0CA16FFB8AD7}" type="datetimeFigureOut">
              <a:rPr lang="hr-HR" smtClean="0"/>
              <a:t>15.11.2022.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18E9D12-DF98-4F42-A04C-3CCFE209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9E41CAE-6882-4E57-8D2A-D8FC4029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4806-63B9-4719-9991-83C222CD3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59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0A35F-AD33-4250-A8B5-5A7D89720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77970BC-BFB7-4EC2-A157-13382AB3D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EB94FA7-A7B7-4241-A042-AC52F92A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8D5-9CD6-447C-97C4-0CA16FFB8AD7}" type="datetimeFigureOut">
              <a:rPr lang="hr-HR" smtClean="0"/>
              <a:t>15.11.2022.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127F5F1-2E85-486A-8B43-9C150331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D2DCB55-CE8F-4614-8319-8120B91AE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4806-63B9-4719-9991-83C222CD3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75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15698D-82D8-4C20-A750-3244B25B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38A0EE-DB3C-4F12-9BCF-F861A39CF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2697D87-3ADA-449C-AFBF-E62817E8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8D5-9CD6-447C-97C4-0CA16FFB8AD7}" type="datetimeFigureOut">
              <a:rPr lang="hr-HR" smtClean="0"/>
              <a:t>15.11.2022.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61809A-35F0-4EB0-995D-5577B6F21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634912-87C7-45B5-911B-4E35BA33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4806-63B9-4719-9991-83C222CD3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475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0E8D28-1819-492E-850A-A3445B736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1EF95C0-8F3C-4BEB-B15A-53BACD7A1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225CBB0-4E9C-467E-86A3-57E098C31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8D5-9CD6-447C-97C4-0CA16FFB8AD7}" type="datetimeFigureOut">
              <a:rPr lang="hr-HR" smtClean="0"/>
              <a:t>15.11.2022.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A2F72A8-1B87-4A5B-9B81-003126873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BD3D4D1-8229-47FD-BB8F-3F1ADFD7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4806-63B9-4719-9991-83C222CD3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91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B33677-4D08-4723-A9AC-741FE3C0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D4ADBA-E7CC-421D-911E-67E5D2102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DBBDDD0-1635-401B-B687-333A8CEF9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D1D45DC-26A3-4C61-BBAA-36D4C02C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8D5-9CD6-447C-97C4-0CA16FFB8AD7}" type="datetimeFigureOut">
              <a:rPr lang="hr-HR" smtClean="0"/>
              <a:t>15.11.2022.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5507F2B-051B-48AF-8A73-71B61D79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B2EA7A3-9BE3-4AE6-8AFF-969405F5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4806-63B9-4719-9991-83C222CD3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994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0BBD98-45F6-40E6-A4D0-143BBB89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04580DE-0EAC-4819-B20A-F804CA654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8403E40-F885-4864-A2CD-7AB591CB4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FEF8684-1BC1-4421-B86B-D317E45F4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E2E9757-CA8F-476E-B1D4-421957CB9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53A2E7D-20D0-4F12-A959-71CC87E3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8D5-9CD6-447C-97C4-0CA16FFB8AD7}" type="datetimeFigureOut">
              <a:rPr lang="hr-HR" smtClean="0"/>
              <a:t>15.11.2022.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156CE66-F045-4C88-9747-93F296D2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076C8C5-04E5-4B62-86B9-91FDD161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4806-63B9-4719-9991-83C222CD3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790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51B6D6-064F-49F1-A2E5-B75D8ABC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6029957-0E73-4F71-8EF6-2AA3FCF1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8D5-9CD6-447C-97C4-0CA16FFB8AD7}" type="datetimeFigureOut">
              <a:rPr lang="hr-HR" smtClean="0"/>
              <a:t>15.11.2022.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B43A71D-D24B-4482-B1F4-FECE9848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438F734-FD24-4A31-AB32-3F29E36B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4806-63B9-4719-9991-83C222CD3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550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0AAC814-4D6C-41E2-B64A-8E89DD845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8D5-9CD6-447C-97C4-0CA16FFB8AD7}" type="datetimeFigureOut">
              <a:rPr lang="hr-HR" smtClean="0"/>
              <a:t>15.11.2022.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F963C06-BFAC-46C3-BC09-DF10CBE4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663A11E-6A2F-4405-A071-30FE2116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4806-63B9-4719-9991-83C222CD3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474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ADD9A6-6B2C-4367-9AB5-1FC8EE00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C4F258-6B00-43E6-849B-F933DA679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F8BCEAB-EED6-4228-BAA9-D38A8221F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ABFE97E-A5DA-43A4-991F-1AFE7415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8D5-9CD6-447C-97C4-0CA16FFB8AD7}" type="datetimeFigureOut">
              <a:rPr lang="hr-HR" smtClean="0"/>
              <a:t>15.11.2022.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4FFC753-9C8C-420B-B43B-99545B884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67FD392-11BA-411B-9695-478D915E7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4806-63B9-4719-9991-83C222CD3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205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06F6EC-A224-46BF-9874-7F1D42555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31F701B-E540-467E-9BD4-1A4CEA82E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73C6797-79EA-4DAD-95D3-3664DCFBB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719C295-9CF9-4B12-85C8-0AD206C1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8D5-9CD6-447C-97C4-0CA16FFB8AD7}" type="datetimeFigureOut">
              <a:rPr lang="hr-HR" smtClean="0"/>
              <a:t>15.11.2022.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1D9F7D8-E480-4AE5-A738-CCF8C1D6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18235CE-93C8-4D5D-A8D3-2E4E44C4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4806-63B9-4719-9991-83C222CD3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92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5B0D991-40AD-4FFD-97A7-79382CBD7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3BCA318-D52D-465C-837E-11DF1E36D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E9F5F8A-40A3-42AD-AFC2-B66B2D2549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DB8D5-9CD6-447C-97C4-0CA16FFB8AD7}" type="datetimeFigureOut">
              <a:rPr lang="hr-HR" smtClean="0"/>
              <a:t>15.11.2022.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1EBF317-AAFA-405E-A8CF-B9776DAFD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72020EC-93D1-4EFB-A8DA-6CB651FCE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B4806-63B9-4719-9991-83C222CD3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521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udruga-pragma.h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7A8221-0C2F-4505-B6BD-AA87E8625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Kviz</a:t>
            </a:r>
            <a:r>
              <a:rPr lang="en-US" b="1" dirty="0"/>
              <a:t> </a:t>
            </a:r>
            <a:r>
              <a:rPr lang="en-US" b="1" dirty="0" err="1"/>
              <a:t>znanja</a:t>
            </a:r>
            <a:r>
              <a:rPr lang="en-US" b="1" dirty="0"/>
              <a:t> o </a:t>
            </a:r>
            <a:r>
              <a:rPr lang="en-US" b="1" dirty="0" err="1"/>
              <a:t>ovisnostima</a:t>
            </a:r>
            <a:endParaRPr lang="hr-HR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3BEE43B-236A-4B70-9201-844877241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143" y="3602038"/>
            <a:ext cx="10100510" cy="2221246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/>
              <a:t>Mjesec</a:t>
            </a:r>
            <a:r>
              <a:rPr lang="en-US" b="1" dirty="0"/>
              <a:t> </a:t>
            </a:r>
            <a:r>
              <a:rPr lang="en-US" b="1" dirty="0" err="1"/>
              <a:t>borbe</a:t>
            </a:r>
            <a:r>
              <a:rPr lang="en-US" b="1" dirty="0"/>
              <a:t> protiv </a:t>
            </a:r>
            <a:r>
              <a:rPr lang="en-US" b="1" dirty="0" err="1"/>
              <a:t>ovisnosti</a:t>
            </a:r>
            <a:r>
              <a:rPr lang="en-US" b="1" dirty="0"/>
              <a:t> (15.</a:t>
            </a:r>
            <a:r>
              <a:rPr lang="hr-HR" b="1" dirty="0"/>
              <a:t> </a:t>
            </a:r>
            <a:r>
              <a:rPr lang="en-US" b="1" dirty="0" err="1"/>
              <a:t>studen</a:t>
            </a:r>
            <a:r>
              <a:rPr lang="hr-HR" b="1" dirty="0"/>
              <a:t>i</a:t>
            </a:r>
            <a:r>
              <a:rPr lang="en-US" b="1" dirty="0"/>
              <a:t> – 15.</a:t>
            </a:r>
            <a:r>
              <a:rPr lang="hr-HR" b="1" dirty="0"/>
              <a:t> </a:t>
            </a:r>
            <a:r>
              <a:rPr lang="en-US" b="1" dirty="0" err="1"/>
              <a:t>prosinca</a:t>
            </a:r>
            <a:r>
              <a:rPr lang="en-US" b="1" dirty="0"/>
              <a:t>)</a:t>
            </a:r>
            <a:endParaRPr lang="hr-HR" b="1" dirty="0"/>
          </a:p>
          <a:p>
            <a:endParaRPr lang="hr-HR" dirty="0"/>
          </a:p>
          <a:p>
            <a:r>
              <a:rPr lang="hr-HR" dirty="0"/>
              <a:t>Aktivnosti se provode unutar programa „Pomak” </a:t>
            </a:r>
            <a:r>
              <a:rPr lang="hr-HR" dirty="0">
                <a:hlinkClick r:id="rId2"/>
              </a:rPr>
              <a:t>udruge Pragma </a:t>
            </a:r>
            <a:r>
              <a:rPr lang="hr-HR" dirty="0"/>
              <a:t>i uz potporu Ministarstva rada, mirovinskoga sustava, obitelji i socijalne politike. Sadržaj Kviza u isključivoj je odgovornosti Pragme i niti pod kojim uvjetima se ne može smatrati mišljenjem Ministarstva. </a:t>
            </a:r>
          </a:p>
          <a:p>
            <a:endParaRPr lang="hr-HR" dirty="0"/>
          </a:p>
          <a:p>
            <a:r>
              <a:rPr lang="hr-HR" dirty="0"/>
              <a:t>Informacije sadržane u Kvizu nisu medicinskog karaktera i ne mogu se smatrati temeljem za postavljanje dijagnoze i/ili liječenja. </a:t>
            </a:r>
            <a:br>
              <a:rPr lang="hr-HR" dirty="0"/>
            </a:br>
            <a:r>
              <a:rPr lang="hr-HR" dirty="0"/>
              <a:t>Kviz je namijenjen podizanju svijesti među mladima o ovisnostima te za vođenu – moderiranu raspravu uz stručne osobe.</a:t>
            </a:r>
          </a:p>
        </p:txBody>
      </p:sp>
      <p:pic>
        <p:nvPicPr>
          <p:cNvPr id="4" name="Picture 12" descr="pragma_boja-rgb">
            <a:extLst>
              <a:ext uri="{FF2B5EF4-FFF2-40B4-BE49-F238E27FC236}">
                <a16:creationId xmlns:a16="http://schemas.microsoft.com/office/drawing/2014/main" id="{818411B0-426A-4B1C-8FF9-89327D16A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" y="350839"/>
            <a:ext cx="162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E2D756C-93D1-4AE9-B195-EF3DAE01F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35" y="0"/>
            <a:ext cx="2761546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zervirano mjesto podnožja 1">
            <a:extLst>
              <a:ext uri="{FF2B5EF4-FFF2-40B4-BE49-F238E27FC236}">
                <a16:creationId xmlns:a16="http://schemas.microsoft.com/office/drawing/2014/main" id="{F4F1F11D-2A05-4187-9227-65266A125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43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59ABFD8F-6C22-44A1-90F6-B44B7517A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448" y="1063840"/>
            <a:ext cx="12192000" cy="267765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Kognitivna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disonanca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mentalna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napetost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naši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stavovi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ponašanja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nisu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usklađeni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Bavljenje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nezdravnim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navikama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često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povezano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kognitivnom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disonancom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>
              <a:defRPr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Uzmimo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za primjer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pušenje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cigareta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Znanstveno je dokazano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kako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oko 95 % umrlih od raka pluća su pušači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svejedno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ljudi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puš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naše ponašanje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skladu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znanjima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imamo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Kako bi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smo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sebi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opravdali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vlastito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ponašanje,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usredotočit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ćemo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se na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nekog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znamo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tko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pušio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niz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godina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bilo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‘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ništa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iako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imamo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(provjerene)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informacije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 tome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koliko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ljudi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godišnje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umire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ovisnosti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23E1F21F-E2AB-42A3-B439-67D40C8EAD84}"/>
              </a:ext>
            </a:extLst>
          </p:cNvPr>
          <p:cNvSpPr/>
          <p:nvPr/>
        </p:nvSpPr>
        <p:spPr>
          <a:xfrm>
            <a:off x="4593680" y="4542316"/>
            <a:ext cx="4202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Možete</a:t>
            </a:r>
            <a:r>
              <a:rPr lang="en-US" b="1" dirty="0"/>
              <a:t> li se </a:t>
            </a:r>
            <a:r>
              <a:rPr lang="en-US" b="1" dirty="0" err="1"/>
              <a:t>sjetiti</a:t>
            </a:r>
            <a:r>
              <a:rPr lang="en-US" b="1" dirty="0"/>
              <a:t> </a:t>
            </a:r>
            <a:r>
              <a:rPr lang="en-US" b="1" dirty="0" err="1"/>
              <a:t>još</a:t>
            </a:r>
            <a:r>
              <a:rPr lang="en-US" b="1" dirty="0"/>
              <a:t> </a:t>
            </a:r>
            <a:r>
              <a:rPr lang="en-US" b="1" dirty="0" err="1"/>
              <a:t>kojeg</a:t>
            </a:r>
            <a:r>
              <a:rPr lang="en-US" b="1" dirty="0"/>
              <a:t> </a:t>
            </a:r>
            <a:r>
              <a:rPr lang="en-US" b="1" dirty="0" err="1"/>
              <a:t>primjera</a:t>
            </a:r>
            <a:r>
              <a:rPr lang="en-US" b="1" dirty="0"/>
              <a:t> </a:t>
            </a:r>
            <a:r>
              <a:rPr lang="en-US" b="1" dirty="0" err="1"/>
              <a:t>kada</a:t>
            </a:r>
            <a:r>
              <a:rPr lang="en-US" b="1" dirty="0"/>
              <a:t> </a:t>
            </a:r>
            <a:r>
              <a:rPr lang="en-US" b="1" dirty="0" err="1"/>
              <a:t>stavovi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ponašnja</a:t>
            </a:r>
            <a:r>
              <a:rPr lang="en-US" b="1" dirty="0"/>
              <a:t> </a:t>
            </a:r>
            <a:r>
              <a:rPr lang="en-US" b="1" dirty="0" err="1"/>
              <a:t>nisu</a:t>
            </a:r>
            <a:r>
              <a:rPr lang="en-US" b="1" dirty="0"/>
              <a:t> </a:t>
            </a:r>
            <a:r>
              <a:rPr lang="en-US" b="1" dirty="0" err="1"/>
              <a:t>usklađeni</a:t>
            </a:r>
            <a:r>
              <a:rPr lang="en-US" b="1" dirty="0"/>
              <a:t>?</a:t>
            </a:r>
            <a:endParaRPr lang="hr-HR" b="1" dirty="0"/>
          </a:p>
        </p:txBody>
      </p:sp>
      <p:pic>
        <p:nvPicPr>
          <p:cNvPr id="6" name="Picture 2" descr="File:Discussion.png - Wikimedia Commons">
            <a:extLst>
              <a:ext uri="{FF2B5EF4-FFF2-40B4-BE49-F238E27FC236}">
                <a16:creationId xmlns:a16="http://schemas.microsoft.com/office/drawing/2014/main" id="{66121F3A-AA76-4EC1-A1D8-371EEB8CD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86" y="4542316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25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0009A50C-08EE-4532-9667-4B1A55C31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5. </a:t>
            </a:r>
            <a:r>
              <a:rPr lang="en-US" b="1" dirty="0" err="1"/>
              <a:t>Alkohol</a:t>
            </a:r>
            <a:r>
              <a:rPr lang="en-US" b="1" dirty="0"/>
              <a:t> </a:t>
            </a:r>
            <a:r>
              <a:rPr lang="en-US" b="1" dirty="0" err="1"/>
              <a:t>nije</a:t>
            </a:r>
            <a:r>
              <a:rPr lang="en-US" b="1" dirty="0"/>
              <a:t> </a:t>
            </a:r>
            <a:r>
              <a:rPr lang="en-US" b="1" dirty="0" err="1"/>
              <a:t>droga</a:t>
            </a:r>
            <a:r>
              <a:rPr lang="en-US" b="1" dirty="0"/>
              <a:t>.</a:t>
            </a:r>
            <a:endParaRPr lang="hr-HR" b="1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8E375F3E-FF32-4BB5-B1EA-85446A09BAF6}"/>
              </a:ext>
            </a:extLst>
          </p:cNvPr>
          <p:cNvSpPr/>
          <p:nvPr/>
        </p:nvSpPr>
        <p:spPr>
          <a:xfrm>
            <a:off x="2152650" y="2992278"/>
            <a:ext cx="3059430" cy="873444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endParaRPr lang="hr-HR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B76CE65E-BFE7-4261-89CE-83D3C8794344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endParaRPr lang="hr-HR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E8DEFA22-1455-492F-8075-27E5742E5EEA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endParaRPr lang="hr-HR" dirty="0"/>
          </a:p>
        </p:txBody>
      </p:sp>
      <p:pic>
        <p:nvPicPr>
          <p:cNvPr id="11" name="Picture 12" descr="pragma_boja-rgb">
            <a:extLst>
              <a:ext uri="{FF2B5EF4-FFF2-40B4-BE49-F238E27FC236}">
                <a16:creationId xmlns:a16="http://schemas.microsoft.com/office/drawing/2014/main" id="{86C45A65-B9EB-4402-935D-9BD15B9E8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zervirano mjesto podnožja 1">
            <a:extLst>
              <a:ext uri="{FF2B5EF4-FFF2-40B4-BE49-F238E27FC236}">
                <a16:creationId xmlns:a16="http://schemas.microsoft.com/office/drawing/2014/main" id="{CCBF123C-271B-4379-894D-3B220AAA4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93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E1C2754B-46EF-45B2-9E18-C50BA5969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030773"/>
            <a:ext cx="12192000" cy="230832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Calibri" pitchFamily="34" charset="0"/>
              </a:rPr>
              <a:t>Alkohol</a:t>
            </a:r>
            <a:r>
              <a:rPr lang="en-US" sz="2400" dirty="0">
                <a:latin typeface="Calibri" pitchFamily="34" charset="0"/>
              </a:rPr>
              <a:t> je </a:t>
            </a:r>
            <a:r>
              <a:rPr lang="en-US" sz="2400" dirty="0" err="1">
                <a:latin typeface="Calibri" pitchFamily="34" charset="0"/>
              </a:rPr>
              <a:t>najčešće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zloupotrebljavana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psihoaktivna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supstanca</a:t>
            </a:r>
            <a:r>
              <a:rPr lang="en-US" sz="2400" dirty="0">
                <a:latin typeface="Calibri" pitchFamily="34" charset="0"/>
              </a:rPr>
              <a:t> u </a:t>
            </a:r>
            <a:r>
              <a:rPr lang="en-US" sz="2400" dirty="0" err="1">
                <a:latin typeface="Calibri" pitchFamily="34" charset="0"/>
              </a:rPr>
              <a:t>Hrvatskoj</a:t>
            </a:r>
            <a:r>
              <a:rPr lang="en-US" sz="2400" dirty="0">
                <a:latin typeface="Calibri" pitchFamily="34" charset="0"/>
              </a:rPr>
              <a:t> (</a:t>
            </a:r>
            <a:r>
              <a:rPr lang="en-US" sz="2400" dirty="0" err="1">
                <a:latin typeface="Calibri" pitchFamily="34" charset="0"/>
              </a:rPr>
              <a:t>kao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i</a:t>
            </a:r>
            <a:r>
              <a:rPr lang="en-US" sz="2400" dirty="0">
                <a:latin typeface="Calibri" pitchFamily="34" charset="0"/>
              </a:rPr>
              <a:t> u </a:t>
            </a:r>
            <a:r>
              <a:rPr lang="en-US" sz="2400" dirty="0" err="1">
                <a:latin typeface="Calibri" pitchFamily="34" charset="0"/>
              </a:rPr>
              <a:t>Europi</a:t>
            </a:r>
            <a:r>
              <a:rPr lang="en-US" sz="2400" dirty="0">
                <a:latin typeface="Calibri" pitchFamily="34" charset="0"/>
              </a:rPr>
              <a:t>) pa je </a:t>
            </a:r>
            <a:r>
              <a:rPr lang="en-US" sz="2400" dirty="0" err="1">
                <a:latin typeface="Calibri" pitchFamily="34" charset="0"/>
              </a:rPr>
              <a:t>i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alkoholizam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najčešća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bolest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ovisnosti</a:t>
            </a:r>
            <a:r>
              <a:rPr lang="en-US" sz="2400" dirty="0">
                <a:latin typeface="Calibri" pitchFamily="34" charset="0"/>
              </a:rPr>
              <a:t>. Prva </a:t>
            </a:r>
            <a:r>
              <a:rPr lang="en-US" sz="2400" dirty="0" err="1">
                <a:latin typeface="Calibri" pitchFamily="34" charset="0"/>
              </a:rPr>
              <a:t>psihoaktivna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supstanca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koju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adolescenti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konzumiraju</a:t>
            </a:r>
            <a:r>
              <a:rPr lang="en-US" sz="2400" dirty="0">
                <a:latin typeface="Calibri" pitchFamily="34" charset="0"/>
              </a:rPr>
              <a:t> u </a:t>
            </a:r>
            <a:r>
              <a:rPr lang="en-US" sz="2400" dirty="0" err="1">
                <a:latin typeface="Calibri" pitchFamily="34" charset="0"/>
              </a:rPr>
              <a:t>svom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životu</a:t>
            </a:r>
            <a:r>
              <a:rPr lang="en-US" sz="2400" dirty="0">
                <a:latin typeface="Calibri" pitchFamily="34" charset="0"/>
              </a:rPr>
              <a:t> je </a:t>
            </a:r>
            <a:r>
              <a:rPr lang="en-US" sz="2400" dirty="0" err="1">
                <a:latin typeface="Calibri" pitchFamily="34" charset="0"/>
              </a:rPr>
              <a:t>upravo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alkohol</a:t>
            </a:r>
            <a:r>
              <a:rPr lang="en-US" sz="2400" dirty="0">
                <a:latin typeface="Calibri" pitchFamily="34" charset="0"/>
              </a:rPr>
              <a:t> (</a:t>
            </a:r>
            <a:r>
              <a:rPr lang="en-US" sz="2400" dirty="0" err="1">
                <a:latin typeface="Calibri" pitchFamily="34" charset="0"/>
              </a:rPr>
              <a:t>prosječna</a:t>
            </a:r>
            <a:r>
              <a:rPr lang="en-US" sz="2400" dirty="0">
                <a:latin typeface="Calibri" pitchFamily="34" charset="0"/>
              </a:rPr>
              <a:t> dob </a:t>
            </a:r>
            <a:r>
              <a:rPr lang="en-US" sz="2400" dirty="0" err="1">
                <a:latin typeface="Calibri" pitchFamily="34" charset="0"/>
              </a:rPr>
              <a:t>prvog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konzumiranja</a:t>
            </a:r>
            <a:r>
              <a:rPr lang="en-US" sz="2400" dirty="0">
                <a:latin typeface="Calibri" pitchFamily="34" charset="0"/>
              </a:rPr>
              <a:t> je 13,7 </a:t>
            </a:r>
            <a:r>
              <a:rPr lang="en-US" sz="2400" dirty="0" err="1">
                <a:latin typeface="Calibri" pitchFamily="34" charset="0"/>
              </a:rPr>
              <a:t>godina</a:t>
            </a:r>
            <a:r>
              <a:rPr lang="en-US" sz="2400" dirty="0">
                <a:latin typeface="Calibri" pitchFamily="34" charset="0"/>
              </a:rPr>
              <a:t>). </a:t>
            </a:r>
            <a:r>
              <a:rPr lang="en-US" sz="2400" dirty="0" err="1">
                <a:latin typeface="Calibri" pitchFamily="34" charset="0"/>
              </a:rPr>
              <a:t>Poznato</a:t>
            </a:r>
            <a:r>
              <a:rPr lang="en-US" sz="2400" dirty="0">
                <a:latin typeface="Calibri" pitchFamily="34" charset="0"/>
              </a:rPr>
              <a:t> je da </a:t>
            </a:r>
            <a:r>
              <a:rPr lang="en-US" sz="2400" dirty="0" err="1">
                <a:latin typeface="Calibri" pitchFamily="34" charset="0"/>
              </a:rPr>
              <a:t>rano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konzumiranje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alkohola</a:t>
            </a:r>
            <a:r>
              <a:rPr lang="en-US" sz="2400" dirty="0">
                <a:latin typeface="Calibri" pitchFamily="34" charset="0"/>
              </a:rPr>
              <a:t>, kao i </a:t>
            </a:r>
            <a:r>
              <a:rPr lang="en-US" sz="2400" dirty="0" err="1">
                <a:latin typeface="Calibri" pitchFamily="34" charset="0"/>
              </a:rPr>
              <a:t>učestalo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pijenje</a:t>
            </a:r>
            <a:r>
              <a:rPr lang="hr-HR" sz="2400" dirty="0">
                <a:latin typeface="Calibri" pitchFamily="34" charset="0"/>
              </a:rPr>
              <a:t>,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znači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povećan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rizik</a:t>
            </a:r>
            <a:r>
              <a:rPr lang="en-US" sz="2400" dirty="0">
                <a:latin typeface="Calibri" pitchFamily="34" charset="0"/>
              </a:rPr>
              <a:t> od </a:t>
            </a:r>
            <a:r>
              <a:rPr lang="en-US" sz="2400" dirty="0" err="1">
                <a:latin typeface="Calibri" pitchFamily="34" charset="0"/>
              </a:rPr>
              <a:t>eksperimentiranja</a:t>
            </a:r>
            <a:r>
              <a:rPr lang="en-US" sz="2400" dirty="0">
                <a:latin typeface="Calibri" pitchFamily="34" charset="0"/>
              </a:rPr>
              <a:t> s </a:t>
            </a:r>
            <a:r>
              <a:rPr lang="en-US" sz="2400" dirty="0" err="1">
                <a:latin typeface="Calibri" pitchFamily="34" charset="0"/>
              </a:rPr>
              <a:t>drugim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psihoaktivnim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supstancama</a:t>
            </a:r>
            <a:r>
              <a:rPr lang="en-US" sz="2400" dirty="0">
                <a:latin typeface="Calibri" pitchFamily="34" charset="0"/>
              </a:rPr>
              <a:t>. </a:t>
            </a:r>
            <a:r>
              <a:rPr lang="en-US" sz="2400" dirty="0" err="1">
                <a:latin typeface="Calibri" pitchFamily="34" charset="0"/>
              </a:rPr>
              <a:t>Djeca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koja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odrastaju</a:t>
            </a:r>
            <a:r>
              <a:rPr lang="en-US" sz="2400" dirty="0">
                <a:latin typeface="Calibri" pitchFamily="34" charset="0"/>
              </a:rPr>
              <a:t> u </a:t>
            </a:r>
            <a:r>
              <a:rPr lang="en-US" sz="2400" dirty="0" err="1">
                <a:latin typeface="Calibri" pitchFamily="34" charset="0"/>
              </a:rPr>
              <a:t>obitelji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alkoholičara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imaju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četiri</a:t>
            </a:r>
            <a:r>
              <a:rPr lang="en-US" sz="2400" dirty="0">
                <a:latin typeface="Calibri" pitchFamily="34" charset="0"/>
              </a:rPr>
              <a:t> puta </a:t>
            </a:r>
            <a:r>
              <a:rPr lang="en-US" sz="2400" dirty="0" err="1">
                <a:latin typeface="Calibri" pitchFamily="34" charset="0"/>
              </a:rPr>
              <a:t>veće</a:t>
            </a:r>
            <a:r>
              <a:rPr lang="en-US" sz="2400" dirty="0">
                <a:latin typeface="Calibri" pitchFamily="34" charset="0"/>
              </a:rPr>
              <a:t> „</a:t>
            </a:r>
            <a:r>
              <a:rPr lang="en-US" sz="2400" dirty="0" err="1">
                <a:latin typeface="Calibri" pitchFamily="34" charset="0"/>
              </a:rPr>
              <a:t>izglede</a:t>
            </a:r>
            <a:r>
              <a:rPr lang="en-US" sz="2400" dirty="0">
                <a:latin typeface="Calibri" pitchFamily="34" charset="0"/>
              </a:rPr>
              <a:t>“ da </a:t>
            </a:r>
            <a:r>
              <a:rPr lang="en-US" sz="2400" dirty="0" err="1">
                <a:latin typeface="Calibri" pitchFamily="34" charset="0"/>
              </a:rPr>
              <a:t>i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sami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postanu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ovisnici</a:t>
            </a:r>
            <a:r>
              <a:rPr lang="en-US" sz="2400" dirty="0">
                <a:latin typeface="Calibri" pitchFamily="34" charset="0"/>
              </a:rPr>
              <a:t>.</a:t>
            </a:r>
            <a:r>
              <a:rPr lang="hr-HR" sz="2400" dirty="0">
                <a:latin typeface="Calibri" pitchFamily="34" charset="0"/>
              </a:rPr>
              <a:t> 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7F600B71-E4D9-49CC-B21C-E1F993214606}"/>
              </a:ext>
            </a:extLst>
          </p:cNvPr>
          <p:cNvSpPr/>
          <p:nvPr/>
        </p:nvSpPr>
        <p:spPr>
          <a:xfrm>
            <a:off x="4181339" y="4569842"/>
            <a:ext cx="5426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Zbog</a:t>
            </a:r>
            <a:r>
              <a:rPr lang="en-US" b="1" dirty="0"/>
              <a:t> </a:t>
            </a:r>
            <a:r>
              <a:rPr lang="en-US" b="1" dirty="0" err="1"/>
              <a:t>čega</a:t>
            </a:r>
            <a:r>
              <a:rPr lang="en-US" b="1" dirty="0"/>
              <a:t> </a:t>
            </a:r>
            <a:r>
              <a:rPr lang="en-US" b="1" dirty="0" err="1"/>
              <a:t>dolazi</a:t>
            </a:r>
            <a:r>
              <a:rPr lang="en-US" b="1" dirty="0"/>
              <a:t> do </a:t>
            </a:r>
            <a:r>
              <a:rPr lang="en-US" b="1" dirty="0" err="1"/>
              <a:t>zablude</a:t>
            </a:r>
            <a:r>
              <a:rPr lang="en-US" b="1" dirty="0"/>
              <a:t> da </a:t>
            </a:r>
            <a:r>
              <a:rPr lang="en-US" b="1" dirty="0" err="1"/>
              <a:t>alkohol</a:t>
            </a:r>
            <a:r>
              <a:rPr lang="en-US" b="1" dirty="0"/>
              <a:t> </a:t>
            </a:r>
            <a:r>
              <a:rPr lang="en-US" b="1" dirty="0" err="1"/>
              <a:t>nije</a:t>
            </a:r>
            <a:r>
              <a:rPr lang="en-US" b="1" dirty="0"/>
              <a:t> </a:t>
            </a:r>
            <a:r>
              <a:rPr lang="en-US" b="1" dirty="0" err="1"/>
              <a:t>droga</a:t>
            </a:r>
            <a:r>
              <a:rPr lang="en-US" b="1" dirty="0"/>
              <a:t>?</a:t>
            </a:r>
            <a:endParaRPr lang="hr-HR" b="1" dirty="0"/>
          </a:p>
        </p:txBody>
      </p:sp>
      <p:pic>
        <p:nvPicPr>
          <p:cNvPr id="7" name="Picture 12" descr="pragma_boja-rgb">
            <a:extLst>
              <a:ext uri="{FF2B5EF4-FFF2-40B4-BE49-F238E27FC236}">
                <a16:creationId xmlns:a16="http://schemas.microsoft.com/office/drawing/2014/main" id="{8632BFB8-7B8A-4C76-A1E8-FD86A6F17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ile:Discussion.png - Wikimedia Commons">
            <a:extLst>
              <a:ext uri="{FF2B5EF4-FFF2-40B4-BE49-F238E27FC236}">
                <a16:creationId xmlns:a16="http://schemas.microsoft.com/office/drawing/2014/main" id="{4EB0ADEC-754A-4F7A-9C12-29DF10B38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045" y="4569842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zervirano mjesto podnožja 1">
            <a:extLst>
              <a:ext uri="{FF2B5EF4-FFF2-40B4-BE49-F238E27FC236}">
                <a16:creationId xmlns:a16="http://schemas.microsoft.com/office/drawing/2014/main" id="{02523E65-E4A0-41FE-8A60-77667E4D4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95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5F11B9-896F-4F11-B0BD-7106A4022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6. </a:t>
            </a:r>
            <a:r>
              <a:rPr lang="en-US" b="1" dirty="0" err="1"/>
              <a:t>Što</a:t>
            </a:r>
            <a:r>
              <a:rPr lang="en-US" b="1" dirty="0"/>
              <a:t> </a:t>
            </a:r>
            <a:r>
              <a:rPr lang="en-US" b="1" dirty="0" err="1"/>
              <a:t>prvo</a:t>
            </a:r>
            <a:r>
              <a:rPr lang="en-US" b="1" dirty="0"/>
              <a:t> </a:t>
            </a:r>
            <a:r>
              <a:rPr lang="en-US" b="1" dirty="0" err="1"/>
              <a:t>treba</a:t>
            </a:r>
            <a:r>
              <a:rPr lang="en-US" b="1" dirty="0"/>
              <a:t> </a:t>
            </a:r>
            <a:r>
              <a:rPr lang="en-US" b="1" dirty="0" err="1"/>
              <a:t>napraviti</a:t>
            </a:r>
            <a:r>
              <a:rPr lang="en-US" b="1" dirty="0"/>
              <a:t> a</a:t>
            </a:r>
            <a:r>
              <a:rPr lang="hr-HR" b="1" dirty="0"/>
              <a:t>ko se netko onesvijesti ili osjeti </a:t>
            </a:r>
            <a:r>
              <a:rPr lang="hr-HR" b="0" i="0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naglu malaksalost </a:t>
            </a:r>
            <a:r>
              <a:rPr lang="hr-HR" b="1" dirty="0"/>
              <a:t>od velike količine alkohola</a:t>
            </a:r>
            <a:r>
              <a:rPr lang="en-US" b="1" dirty="0"/>
              <a:t>?</a:t>
            </a:r>
            <a:endParaRPr lang="hr-HR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EAC9F72A-008E-4B43-A130-418346782DA4}"/>
              </a:ext>
            </a:extLst>
          </p:cNvPr>
          <p:cNvSpPr/>
          <p:nvPr/>
        </p:nvSpPr>
        <p:spPr>
          <a:xfrm>
            <a:off x="3680460" y="4404356"/>
            <a:ext cx="4831080" cy="983932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sr-Latn-RS" dirty="0"/>
              <a:t>C) </a:t>
            </a:r>
            <a:r>
              <a:rPr lang="hr-HR" altLang="sr-Latn-RS" dirty="0"/>
              <a:t>Zvati </a:t>
            </a:r>
            <a:r>
              <a:rPr lang="en-US" altLang="sr-Latn-RS" dirty="0" err="1"/>
              <a:t>roditelje</a:t>
            </a:r>
            <a:endParaRPr lang="hr-HR" altLang="sr-Latn-RS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8D3607F1-DE25-4C55-BEC2-ACE08D17A6CE}"/>
              </a:ext>
            </a:extLst>
          </p:cNvPr>
          <p:cNvSpPr/>
          <p:nvPr/>
        </p:nvSpPr>
        <p:spPr>
          <a:xfrm>
            <a:off x="1078230" y="2555556"/>
            <a:ext cx="4831080" cy="983932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sr-Latn-RS" dirty="0"/>
              <a:t>A) </a:t>
            </a:r>
            <a:r>
              <a:rPr lang="hr-HR" altLang="sr-Latn-RS" dirty="0"/>
              <a:t>Smjestiti u krevet i pustiti da spava 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473AD0A3-B25D-46ED-A021-A3DA236C1621}"/>
              </a:ext>
            </a:extLst>
          </p:cNvPr>
          <p:cNvSpPr/>
          <p:nvPr/>
        </p:nvSpPr>
        <p:spPr>
          <a:xfrm>
            <a:off x="6899910" y="2555556"/>
            <a:ext cx="4831080" cy="983932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sr-Latn-RS" dirty="0"/>
              <a:t>B) </a:t>
            </a:r>
            <a:r>
              <a:rPr lang="hr-HR" altLang="sr-Latn-RS" dirty="0"/>
              <a:t>Polegnuti na bok i provjeravati disanje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07E4EBD6-0258-4316-BCE6-A14824F2F166}"/>
              </a:ext>
            </a:extLst>
          </p:cNvPr>
          <p:cNvSpPr/>
          <p:nvPr/>
        </p:nvSpPr>
        <p:spPr>
          <a:xfrm>
            <a:off x="6899910" y="2555556"/>
            <a:ext cx="483108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sr-Latn-RS" dirty="0"/>
              <a:t>B) </a:t>
            </a:r>
            <a:r>
              <a:rPr lang="hr-HR" altLang="sr-Latn-RS" dirty="0"/>
              <a:t>Polegnuti na bok i provjeravati disanje</a:t>
            </a:r>
          </a:p>
        </p:txBody>
      </p:sp>
      <p:pic>
        <p:nvPicPr>
          <p:cNvPr id="8" name="Picture 12" descr="pragma_boja-rgb">
            <a:extLst>
              <a:ext uri="{FF2B5EF4-FFF2-40B4-BE49-F238E27FC236}">
                <a16:creationId xmlns:a16="http://schemas.microsoft.com/office/drawing/2014/main" id="{2B211AFF-E74D-4A49-BE43-211F3B947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zervirano mjesto podnožja 1">
            <a:extLst>
              <a:ext uri="{FF2B5EF4-FFF2-40B4-BE49-F238E27FC236}">
                <a16:creationId xmlns:a16="http://schemas.microsoft.com/office/drawing/2014/main" id="{2D45837F-0138-45C1-8169-C21FA201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32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1B99F67A-9550-457A-AE23-F457C9EBA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595" y="2820651"/>
            <a:ext cx="8580437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endParaRPr lang="hr-HR" sz="20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C8A6607-2FCE-484D-A12A-DFE7A88CA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95213"/>
            <a:ext cx="12192000" cy="193899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r-HR" sz="2400" dirty="0">
                <a:latin typeface="Calibri" pitchFamily="34" charset="0"/>
              </a:rPr>
              <a:t>U takvoj situaciji ne smijemo ostaviti prijatelja same u nekoj sobi ili autu bez nadzora. Alkohol usporava rad srca i disanje i snižava krvni tlak, što može dovesti do kome ili čak smrti, ili se pijana osoba može ugušiti povraćajući. Treba postaviti prijatelja da leži na boku i redovno provjerava njegovo disanje i puls. Ukoliko se učini da su disanje i puls preslabi ili nestaju, ne treba oklijevati s pozivom na besplatni broj hitnih službi </a:t>
            </a:r>
            <a:r>
              <a:rPr lang="hr-HR" sz="2400" b="1" dirty="0">
                <a:latin typeface="Calibri" pitchFamily="34" charset="0"/>
              </a:rPr>
              <a:t>112</a:t>
            </a:r>
            <a:r>
              <a:rPr lang="hr-HR" sz="2400" dirty="0">
                <a:latin typeface="Calibri" pitchFamily="34" charset="0"/>
              </a:rPr>
              <a:t>, i budite spremni reanimirati prijatelja. </a:t>
            </a:r>
          </a:p>
        </p:txBody>
      </p:sp>
      <p:pic>
        <p:nvPicPr>
          <p:cNvPr id="9" name="Picture 12" descr="pragma_boja-rgb">
            <a:extLst>
              <a:ext uri="{FF2B5EF4-FFF2-40B4-BE49-F238E27FC236}">
                <a16:creationId xmlns:a16="http://schemas.microsoft.com/office/drawing/2014/main" id="{033ACAAC-8886-454A-8AAF-3BBF1543E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zervirano mjesto podnožja 1">
            <a:extLst>
              <a:ext uri="{FF2B5EF4-FFF2-40B4-BE49-F238E27FC236}">
                <a16:creationId xmlns:a16="http://schemas.microsoft.com/office/drawing/2014/main" id="{B5359E7F-0B1C-47E2-9F98-E3BEB705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727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106E87-8FA6-4FF4-B0DD-EAEEF5C0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29" y="365125"/>
            <a:ext cx="11343468" cy="1325563"/>
          </a:xfrm>
        </p:spPr>
        <p:txBody>
          <a:bodyPr>
            <a:normAutofit/>
          </a:bodyPr>
          <a:lstStyle/>
          <a:p>
            <a:r>
              <a:rPr lang="en-US" b="1" dirty="0"/>
              <a:t>7. </a:t>
            </a:r>
            <a:r>
              <a:rPr lang="en-US" b="1" dirty="0" err="1"/>
              <a:t>Što</a:t>
            </a:r>
            <a:r>
              <a:rPr lang="en-US" b="1" dirty="0"/>
              <a:t> od</a:t>
            </a:r>
            <a:r>
              <a:rPr lang="hr-HR" b="1" dirty="0"/>
              <a:t> </a:t>
            </a:r>
            <a:r>
              <a:rPr lang="en-US" b="1" dirty="0" err="1"/>
              <a:t>navedenog</a:t>
            </a:r>
            <a:r>
              <a:rPr lang="en-US" b="1" dirty="0"/>
              <a:t> </a:t>
            </a:r>
            <a:r>
              <a:rPr lang="en-US" b="1" u="sng" dirty="0" err="1"/>
              <a:t>nije</a:t>
            </a:r>
            <a:r>
              <a:rPr lang="en-US" b="1" u="sng" dirty="0"/>
              <a:t> </a:t>
            </a:r>
            <a:r>
              <a:rPr lang="hr-HR" b="1" dirty="0"/>
              <a:t>simptom</a:t>
            </a:r>
            <a:r>
              <a:rPr lang="en-US" b="1" dirty="0"/>
              <a:t> </a:t>
            </a:r>
            <a:r>
              <a:rPr lang="hr-HR" b="1" dirty="0"/>
              <a:t>ovisnosti</a:t>
            </a:r>
            <a:r>
              <a:rPr lang="en-US" b="1" dirty="0"/>
              <a:t> </a:t>
            </a:r>
            <a:r>
              <a:rPr lang="hr-HR" b="1" dirty="0"/>
              <a:t>o igricama</a:t>
            </a:r>
            <a:r>
              <a:rPr lang="en-US" b="1" dirty="0"/>
              <a:t>?</a:t>
            </a:r>
            <a:endParaRPr lang="hr-HR" i="1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40B85D65-A64E-4608-B8AF-39B804A3A231}"/>
              </a:ext>
            </a:extLst>
          </p:cNvPr>
          <p:cNvSpPr/>
          <p:nvPr/>
        </p:nvSpPr>
        <p:spPr>
          <a:xfrm>
            <a:off x="6659880" y="2449055"/>
            <a:ext cx="4831080" cy="983932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B) </a:t>
            </a:r>
            <a:r>
              <a:rPr lang="hr-HR" altLang="sr-Latn-RS" dirty="0">
                <a:ea typeface="ＭＳ Ｐゴシック" panose="020B0600070205080204" pitchFamily="34" charset="-128"/>
              </a:rPr>
              <a:t>Osoba traži da joj se pomogne u odvikavanju</a:t>
            </a: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F791A47E-BBD9-447F-921C-B8EA2A2B86FD}"/>
              </a:ext>
            </a:extLst>
          </p:cNvPr>
          <p:cNvSpPr/>
          <p:nvPr/>
        </p:nvSpPr>
        <p:spPr>
          <a:xfrm>
            <a:off x="838200" y="4297855"/>
            <a:ext cx="4831080" cy="983932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C) </a:t>
            </a:r>
            <a:r>
              <a:rPr lang="hr-HR" altLang="sr-Latn-RS" dirty="0">
                <a:ea typeface="ＭＳ Ｐゴシック" panose="020B0600070205080204" pitchFamily="34" charset="-128"/>
              </a:rPr>
              <a:t>Osoba troši novac za video igrice i kompjutorske dodatke u većoj količini nego što si to može priuštiti</a:t>
            </a: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3B763907-DF34-486B-B65D-57EE8BA03A9A}"/>
              </a:ext>
            </a:extLst>
          </p:cNvPr>
          <p:cNvSpPr/>
          <p:nvPr/>
        </p:nvSpPr>
        <p:spPr>
          <a:xfrm>
            <a:off x="838200" y="2449055"/>
            <a:ext cx="4831080" cy="983932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A) </a:t>
            </a:r>
            <a:r>
              <a:rPr lang="hr-HR" altLang="sr-Latn-RS" dirty="0">
                <a:ea typeface="ＭＳ Ｐゴシック" panose="020B0600070205080204" pitchFamily="34" charset="-128"/>
              </a:rPr>
              <a:t>Osoba provodi više od 24 sata tjedno igrajući igrice i odustaje od drugih aktivnosti</a:t>
            </a:r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D32C03EA-1EF8-42BB-8EE0-4C9195A6AD4C}"/>
              </a:ext>
            </a:extLst>
          </p:cNvPr>
          <p:cNvSpPr/>
          <p:nvPr/>
        </p:nvSpPr>
        <p:spPr>
          <a:xfrm>
            <a:off x="6659880" y="4297855"/>
            <a:ext cx="4831080" cy="983932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E) </a:t>
            </a:r>
            <a:r>
              <a:rPr lang="hr-HR" altLang="sr-Latn-RS" dirty="0">
                <a:ea typeface="ＭＳ Ｐゴシック" panose="020B0600070205080204" pitchFamily="34" charset="-128"/>
              </a:rPr>
              <a:t>Osoba igra u neprimjerenim okolnostima, kao npr. na poslu</a:t>
            </a:r>
            <a:r>
              <a:rPr lang="en-US" altLang="sr-Latn-RS" dirty="0">
                <a:ea typeface="ＭＳ Ｐゴシック" panose="020B0600070205080204" pitchFamily="34" charset="-128"/>
              </a:rPr>
              <a:t> </a:t>
            </a:r>
            <a:r>
              <a:rPr lang="en-US" altLang="sr-Latn-RS" dirty="0" err="1">
                <a:ea typeface="ＭＳ Ｐゴシック" panose="020B0600070205080204" pitchFamily="34" charset="-128"/>
              </a:rPr>
              <a:t>ili</a:t>
            </a:r>
            <a:r>
              <a:rPr lang="en-US" altLang="sr-Latn-RS" dirty="0">
                <a:ea typeface="ＭＳ Ｐゴシック" panose="020B0600070205080204" pitchFamily="34" charset="-128"/>
              </a:rPr>
              <a:t> u </a:t>
            </a:r>
            <a:r>
              <a:rPr lang="en-US" altLang="sr-Latn-RS" dirty="0" err="1">
                <a:ea typeface="ＭＳ Ｐゴシック" panose="020B0600070205080204" pitchFamily="34" charset="-128"/>
              </a:rPr>
              <a:t>školi</a:t>
            </a:r>
            <a:endParaRPr lang="hr-HR" altLang="sr-Latn-RS" dirty="0">
              <a:ea typeface="ＭＳ Ｐゴシック" panose="020B0600070205080204" pitchFamily="34" charset="-128"/>
            </a:endParaRPr>
          </a:p>
        </p:txBody>
      </p:sp>
      <p:pic>
        <p:nvPicPr>
          <p:cNvPr id="13" name="Picture 12" descr="pragma_boja-rgb">
            <a:extLst>
              <a:ext uri="{FF2B5EF4-FFF2-40B4-BE49-F238E27FC236}">
                <a16:creationId xmlns:a16="http://schemas.microsoft.com/office/drawing/2014/main" id="{E9AC99CA-D649-45EF-975D-F3E491D5A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zervirano mjesto podnožja 1">
            <a:extLst>
              <a:ext uri="{FF2B5EF4-FFF2-40B4-BE49-F238E27FC236}">
                <a16:creationId xmlns:a16="http://schemas.microsoft.com/office/drawing/2014/main" id="{8D0CD476-9970-414A-AA12-CF01FA5F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98472E47-49AA-4905-AE5E-B17B586CA5C3}"/>
              </a:ext>
            </a:extLst>
          </p:cNvPr>
          <p:cNvSpPr/>
          <p:nvPr/>
        </p:nvSpPr>
        <p:spPr>
          <a:xfrm>
            <a:off x="6652028" y="2449055"/>
            <a:ext cx="483108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B) </a:t>
            </a:r>
            <a:r>
              <a:rPr lang="hr-HR" altLang="sr-Latn-RS" dirty="0">
                <a:ea typeface="ＭＳ Ｐゴシック" panose="020B0600070205080204" pitchFamily="34" charset="-128"/>
              </a:rPr>
              <a:t>Osoba traži da joj se pomogne u odvikavanju</a:t>
            </a:r>
          </a:p>
        </p:txBody>
      </p:sp>
    </p:spTree>
    <p:extLst>
      <p:ext uri="{BB962C8B-B14F-4D97-AF65-F5344CB8AC3E}">
        <p14:creationId xmlns:p14="http://schemas.microsoft.com/office/powerpoint/2010/main" val="34469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3C644DF6-7F96-42D8-9C49-6F7427A06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95213"/>
            <a:ext cx="12192000" cy="120032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2400" dirty="0">
                <a:ea typeface="ＭＳ Ｐゴシック" charset="-128"/>
              </a:rPr>
              <a:t>Osim toga, dolazi do promjena navike spavanja (igrice se igraju i čitavu noć), gubitka zanimanja za aktivnosti u kojima se nekada uživalo, a igru se ne doživljava samo „kao igru“, nego se uz nju veže i osjećaj osobnog uspjeha. 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ED07AB89-4C0F-4ED7-B2E2-D1782C249353}"/>
              </a:ext>
            </a:extLst>
          </p:cNvPr>
          <p:cNvSpPr/>
          <p:nvPr/>
        </p:nvSpPr>
        <p:spPr>
          <a:xfrm>
            <a:off x="2738905" y="4363971"/>
            <a:ext cx="7615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Igrate</a:t>
            </a:r>
            <a:r>
              <a:rPr lang="en-US" b="1" dirty="0"/>
              <a:t> li vi video </a:t>
            </a:r>
            <a:r>
              <a:rPr lang="en-US" b="1" dirty="0" err="1"/>
              <a:t>igrice</a:t>
            </a:r>
            <a:r>
              <a:rPr lang="en-US" b="1" dirty="0"/>
              <a:t>?  </a:t>
            </a:r>
            <a:r>
              <a:rPr lang="en-US" b="1" dirty="0" err="1"/>
              <a:t>Koliko</a:t>
            </a:r>
            <a:r>
              <a:rPr lang="en-US" b="1" dirty="0"/>
              <a:t> </a:t>
            </a:r>
            <a:r>
              <a:rPr lang="en-US" b="1" dirty="0" err="1"/>
              <a:t>vremena</a:t>
            </a:r>
            <a:r>
              <a:rPr lang="en-US" b="1" dirty="0"/>
              <a:t> u </a:t>
            </a:r>
            <a:r>
              <a:rPr lang="en-US" b="1" dirty="0" err="1"/>
              <a:t>danu</a:t>
            </a:r>
            <a:r>
              <a:rPr lang="en-US" b="1" dirty="0"/>
              <a:t>? </a:t>
            </a:r>
            <a:r>
              <a:rPr lang="en-US" b="1" dirty="0" err="1"/>
              <a:t>Kako</a:t>
            </a:r>
            <a:r>
              <a:rPr lang="en-US" b="1" dirty="0"/>
              <a:t> </a:t>
            </a:r>
            <a:r>
              <a:rPr lang="en-US" b="1" dirty="0" err="1"/>
              <a:t>usklađujete</a:t>
            </a:r>
            <a:r>
              <a:rPr lang="en-US" b="1" dirty="0"/>
              <a:t> </a:t>
            </a:r>
            <a:r>
              <a:rPr lang="en-US" b="1" dirty="0" err="1"/>
              <a:t>školske</a:t>
            </a:r>
            <a:r>
              <a:rPr lang="en-US" b="1" dirty="0"/>
              <a:t> </a:t>
            </a:r>
            <a:r>
              <a:rPr lang="en-US" b="1" dirty="0" err="1"/>
              <a:t>obaveze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slobodno</a:t>
            </a:r>
            <a:r>
              <a:rPr lang="en-US" b="1" dirty="0"/>
              <a:t> </a:t>
            </a:r>
            <a:r>
              <a:rPr lang="en-US" b="1" dirty="0" err="1"/>
              <a:t>vrijeme</a:t>
            </a:r>
            <a:r>
              <a:rPr lang="en-US" b="1" dirty="0"/>
              <a:t>?</a:t>
            </a:r>
            <a:endParaRPr lang="hr-HR" b="1" dirty="0"/>
          </a:p>
        </p:txBody>
      </p:sp>
      <p:pic>
        <p:nvPicPr>
          <p:cNvPr id="7" name="Picture 12" descr="pragma_boja-rgb">
            <a:extLst>
              <a:ext uri="{FF2B5EF4-FFF2-40B4-BE49-F238E27FC236}">
                <a16:creationId xmlns:a16="http://schemas.microsoft.com/office/drawing/2014/main" id="{89657C11-80E7-4811-AEF4-CF5ADDFC6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ile:Discussion.png - Wikimedia Commons">
            <a:extLst>
              <a:ext uri="{FF2B5EF4-FFF2-40B4-BE49-F238E27FC236}">
                <a16:creationId xmlns:a16="http://schemas.microsoft.com/office/drawing/2014/main" id="{11349D06-C904-41BD-8448-8BE87BA3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611" y="4454570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zervirano mjesto podnožja 1">
            <a:extLst>
              <a:ext uri="{FF2B5EF4-FFF2-40B4-BE49-F238E27FC236}">
                <a16:creationId xmlns:a16="http://schemas.microsoft.com/office/drawing/2014/main" id="{CE7AEBDE-F549-4C4C-A636-900FD21F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7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A8C137-8CB3-4467-9B3C-B825E8436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365125"/>
            <a:ext cx="11780520" cy="1325563"/>
          </a:xfrm>
        </p:spPr>
        <p:txBody>
          <a:bodyPr>
            <a:normAutofit/>
          </a:bodyPr>
          <a:lstStyle/>
          <a:p>
            <a:r>
              <a:rPr lang="en-US" altLang="sr-Latn-RS" sz="3600" b="1" dirty="0">
                <a:ea typeface="ＭＳ Ｐゴシック" panose="020B0600070205080204" pitchFamily="34" charset="-128"/>
              </a:rPr>
              <a:t>8. </a:t>
            </a:r>
            <a:r>
              <a:rPr lang="en-US" altLang="sr-Latn-RS" sz="3600" b="1" dirty="0" err="1">
                <a:ea typeface="ＭＳ Ｐゴシック" panose="020B0600070205080204" pitchFamily="34" charset="-128"/>
              </a:rPr>
              <a:t>Koje</a:t>
            </a:r>
            <a:r>
              <a:rPr lang="en-US" altLang="sr-Latn-RS" sz="3600" b="1" dirty="0">
                <a:ea typeface="ＭＳ Ｐゴシック" panose="020B0600070205080204" pitchFamily="34" charset="-128"/>
              </a:rPr>
              <a:t> </a:t>
            </a:r>
            <a:r>
              <a:rPr lang="hr-HR" altLang="sr-Latn-RS" sz="3600" b="1" dirty="0">
                <a:ea typeface="ＭＳ Ｐゴシック" panose="020B0600070205080204" pitchFamily="34" charset="-128"/>
              </a:rPr>
              <a:t>su posljedice</a:t>
            </a:r>
            <a:r>
              <a:rPr lang="en-US" altLang="sr-Latn-RS" sz="3600" b="1" dirty="0">
                <a:ea typeface="ＭＳ Ｐゴシック" panose="020B0600070205080204" pitchFamily="34" charset="-128"/>
              </a:rPr>
              <a:t> </a:t>
            </a:r>
            <a:r>
              <a:rPr lang="hr-HR" altLang="sr-Latn-RS" sz="3600" b="1" dirty="0">
                <a:ea typeface="ＭＳ Ｐゴシック" panose="020B0600070205080204" pitchFamily="34" charset="-128"/>
              </a:rPr>
              <a:t>pretjeranog korištenja interneta </a:t>
            </a:r>
            <a:r>
              <a:rPr lang="hr-HR" altLang="sr-Latn-RS" sz="3600" b="1" i="1" dirty="0">
                <a:ea typeface="ＭＳ Ｐゴシック" panose="020B0600070205080204" pitchFamily="34" charset="-128"/>
              </a:rPr>
              <a:t>(moguće je više odgovora)</a:t>
            </a:r>
            <a:r>
              <a:rPr lang="hr-HR" altLang="sr-Latn-RS" sz="3600" b="1" dirty="0">
                <a:ea typeface="ＭＳ Ｐゴシック" panose="020B0600070205080204" pitchFamily="34" charset="-128"/>
              </a:rPr>
              <a:t>?</a:t>
            </a:r>
            <a:endParaRPr lang="hr-HR" sz="3600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F252D01B-ADD6-47A9-95EE-4DB839267718}"/>
              </a:ext>
            </a:extLst>
          </p:cNvPr>
          <p:cNvSpPr/>
          <p:nvPr/>
        </p:nvSpPr>
        <p:spPr>
          <a:xfrm>
            <a:off x="838200" y="2937034"/>
            <a:ext cx="4831080" cy="983932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C) </a:t>
            </a:r>
            <a:r>
              <a:rPr lang="hr-HR" altLang="sr-Latn-RS" dirty="0">
                <a:ea typeface="ＭＳ Ｐゴシック" panose="020B0600070205080204" pitchFamily="34" charset="-128"/>
              </a:rPr>
              <a:t>Javlja nam se žudnja (izrazita potreba) za </a:t>
            </a:r>
            <a:r>
              <a:rPr lang="hr-HR" altLang="sr-Latn-RS" i="1" dirty="0">
                <a:ea typeface="ＭＳ Ｐゴシック" panose="020B0600070205080204" pitchFamily="34" charset="-128"/>
              </a:rPr>
              <a:t>on-line </a:t>
            </a:r>
            <a:r>
              <a:rPr lang="hr-HR" altLang="sr-Latn-RS" dirty="0">
                <a:ea typeface="ＭＳ Ｐゴシック" panose="020B0600070205080204" pitchFamily="34" charset="-128"/>
              </a:rPr>
              <a:t>aktivnostima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4C48A80F-C71C-46DD-B514-2F231FC71EED}"/>
              </a:ext>
            </a:extLst>
          </p:cNvPr>
          <p:cNvSpPr/>
          <p:nvPr/>
        </p:nvSpPr>
        <p:spPr>
          <a:xfrm>
            <a:off x="838200" y="1690688"/>
            <a:ext cx="4831080" cy="983932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A) </a:t>
            </a:r>
            <a:r>
              <a:rPr lang="hr-HR" altLang="sr-Latn-RS" dirty="0">
                <a:ea typeface="ＭＳ Ｐゴシック" panose="020B0600070205080204" pitchFamily="34" charset="-128"/>
              </a:rPr>
              <a:t>Gubimo osjećaj za vrijeme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77D502FE-7B05-45A2-B9A4-140413B30F66}"/>
              </a:ext>
            </a:extLst>
          </p:cNvPr>
          <p:cNvSpPr/>
          <p:nvPr/>
        </p:nvSpPr>
        <p:spPr>
          <a:xfrm>
            <a:off x="6659880" y="1690688"/>
            <a:ext cx="4831080" cy="983932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B) </a:t>
            </a:r>
            <a:r>
              <a:rPr lang="hr-HR" altLang="sr-Latn-RS" dirty="0">
                <a:ea typeface="ＭＳ Ｐゴシック" panose="020B0600070205080204" pitchFamily="34" charset="-128"/>
              </a:rPr>
              <a:t>U nedovoljnoj mjeri spavamo i jedemo 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286CF56E-0F72-4166-94B1-ED06A881DF5B}"/>
              </a:ext>
            </a:extLst>
          </p:cNvPr>
          <p:cNvSpPr/>
          <p:nvPr/>
        </p:nvSpPr>
        <p:spPr>
          <a:xfrm>
            <a:off x="6659880" y="2937034"/>
            <a:ext cx="4831080" cy="983932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D) </a:t>
            </a:r>
            <a:r>
              <a:rPr lang="hr-HR" altLang="sr-Latn-RS" dirty="0">
                <a:ea typeface="ＭＳ Ｐゴシック" panose="020B0600070205080204" pitchFamily="34" charset="-128"/>
              </a:rPr>
              <a:t>Imamo veće šanse steći puno prijatelja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0C974DD6-BF72-40DF-AE8C-204F7FDF3D7D}"/>
              </a:ext>
            </a:extLst>
          </p:cNvPr>
          <p:cNvSpPr/>
          <p:nvPr/>
        </p:nvSpPr>
        <p:spPr>
          <a:xfrm>
            <a:off x="838200" y="4274326"/>
            <a:ext cx="4831080" cy="983932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E) </a:t>
            </a:r>
            <a:r>
              <a:rPr lang="hr-HR" altLang="sr-Latn-RS" dirty="0">
                <a:ea typeface="ＭＳ Ｐゴシック" panose="020B0600070205080204" pitchFamily="34" charset="-128"/>
              </a:rPr>
              <a:t>Više smo ljuti, napeti, nasilni i/ili tužni, bezvoljni kada računalo nije dostupno</a:t>
            </a: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645828E4-699A-4CBD-917C-0B0C2C128F4C}"/>
              </a:ext>
            </a:extLst>
          </p:cNvPr>
          <p:cNvSpPr/>
          <p:nvPr/>
        </p:nvSpPr>
        <p:spPr>
          <a:xfrm>
            <a:off x="6701991" y="4222906"/>
            <a:ext cx="4831080" cy="983932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F) </a:t>
            </a:r>
            <a:r>
              <a:rPr lang="hr-HR" altLang="sr-Latn-RS" dirty="0">
                <a:ea typeface="ＭＳ Ｐゴシック" panose="020B0600070205080204" pitchFamily="34" charset="-128"/>
              </a:rPr>
              <a:t>Internet nam dosadi pa nađemo novu zanimaciju</a:t>
            </a: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68C92290-33C4-4F71-A585-1F82F4D34990}"/>
              </a:ext>
            </a:extLst>
          </p:cNvPr>
          <p:cNvSpPr/>
          <p:nvPr/>
        </p:nvSpPr>
        <p:spPr>
          <a:xfrm>
            <a:off x="3824840" y="5419383"/>
            <a:ext cx="4831080" cy="983932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G) </a:t>
            </a:r>
            <a:r>
              <a:rPr lang="hr-HR" altLang="sr-Latn-RS" dirty="0">
                <a:ea typeface="ＭＳ Ｐゴシック" panose="020B0600070205080204" pitchFamily="34" charset="-128"/>
              </a:rPr>
              <a:t>Riskiramo ulazak u grupe sumnjivog moralnog ponašanja </a:t>
            </a: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7CCF1660-D41C-4D6F-B5EE-F2B5AA237672}"/>
              </a:ext>
            </a:extLst>
          </p:cNvPr>
          <p:cNvSpPr/>
          <p:nvPr/>
        </p:nvSpPr>
        <p:spPr>
          <a:xfrm>
            <a:off x="838200" y="2937034"/>
            <a:ext cx="483108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C) </a:t>
            </a:r>
            <a:r>
              <a:rPr lang="hr-HR" altLang="sr-Latn-RS" dirty="0">
                <a:ea typeface="ＭＳ Ｐゴシック" panose="020B0600070205080204" pitchFamily="34" charset="-128"/>
              </a:rPr>
              <a:t>Javlja nam se žudnja (izrazita potreba) za </a:t>
            </a:r>
            <a:r>
              <a:rPr lang="hr-HR" altLang="sr-Latn-RS" i="1" dirty="0">
                <a:ea typeface="ＭＳ Ｐゴシック" panose="020B0600070205080204" pitchFamily="34" charset="-128"/>
              </a:rPr>
              <a:t>on-line </a:t>
            </a:r>
            <a:r>
              <a:rPr lang="hr-HR" altLang="sr-Latn-RS" dirty="0">
                <a:ea typeface="ＭＳ Ｐゴシック" panose="020B0600070205080204" pitchFamily="34" charset="-128"/>
              </a:rPr>
              <a:t>aktivnostima</a:t>
            </a:r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52609FD6-BA2B-4A8B-9AD8-16F180C5FD91}"/>
              </a:ext>
            </a:extLst>
          </p:cNvPr>
          <p:cNvSpPr/>
          <p:nvPr/>
        </p:nvSpPr>
        <p:spPr>
          <a:xfrm>
            <a:off x="838200" y="1690688"/>
            <a:ext cx="483108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A) </a:t>
            </a:r>
            <a:r>
              <a:rPr lang="hr-HR" altLang="sr-Latn-RS" dirty="0">
                <a:ea typeface="ＭＳ Ｐゴシック" panose="020B0600070205080204" pitchFamily="34" charset="-128"/>
              </a:rPr>
              <a:t>Gubimo osjećaj za vrijeme</a:t>
            </a:r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D5B05B86-B176-4701-898C-FC10D638B962}"/>
              </a:ext>
            </a:extLst>
          </p:cNvPr>
          <p:cNvSpPr/>
          <p:nvPr/>
        </p:nvSpPr>
        <p:spPr>
          <a:xfrm>
            <a:off x="6659880" y="1690688"/>
            <a:ext cx="483108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B) </a:t>
            </a:r>
            <a:r>
              <a:rPr lang="hr-HR" altLang="sr-Latn-RS" dirty="0">
                <a:ea typeface="ＭＳ Ｐゴシック" panose="020B0600070205080204" pitchFamily="34" charset="-128"/>
              </a:rPr>
              <a:t>U nedovoljnoj mjeri spavamo i jedemo </a:t>
            </a:r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190728DF-15DA-4B05-AC6C-ED482FBCFA4A}"/>
              </a:ext>
            </a:extLst>
          </p:cNvPr>
          <p:cNvSpPr/>
          <p:nvPr/>
        </p:nvSpPr>
        <p:spPr>
          <a:xfrm>
            <a:off x="838200" y="4277437"/>
            <a:ext cx="483108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E) </a:t>
            </a:r>
            <a:r>
              <a:rPr lang="hr-HR" altLang="sr-Latn-RS" dirty="0">
                <a:ea typeface="ＭＳ Ｐゴシック" panose="020B0600070205080204" pitchFamily="34" charset="-128"/>
              </a:rPr>
              <a:t>Više smo ljuti, napeti, nasilni i/ili tužni, bezvoljni kada računalo nije dostupno</a:t>
            </a:r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B3BC9726-317C-4196-936A-1037606BF1E4}"/>
              </a:ext>
            </a:extLst>
          </p:cNvPr>
          <p:cNvSpPr/>
          <p:nvPr/>
        </p:nvSpPr>
        <p:spPr>
          <a:xfrm>
            <a:off x="3824840" y="5422494"/>
            <a:ext cx="483108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G) </a:t>
            </a:r>
            <a:r>
              <a:rPr lang="hr-HR" altLang="sr-Latn-RS" dirty="0">
                <a:ea typeface="ＭＳ Ｐゴシック" panose="020B0600070205080204" pitchFamily="34" charset="-128"/>
              </a:rPr>
              <a:t>Riskiramo ulazak u grupe sumnjivog moralnog ponašanja </a:t>
            </a:r>
          </a:p>
        </p:txBody>
      </p:sp>
      <p:pic>
        <p:nvPicPr>
          <p:cNvPr id="16" name="Picture 12" descr="pragma_boja-rgb">
            <a:extLst>
              <a:ext uri="{FF2B5EF4-FFF2-40B4-BE49-F238E27FC236}">
                <a16:creationId xmlns:a16="http://schemas.microsoft.com/office/drawing/2014/main" id="{AF981FFF-5EC1-494C-9F23-58B811013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zervirano mjesto podnožja 1">
            <a:extLst>
              <a:ext uri="{FF2B5EF4-FFF2-40B4-BE49-F238E27FC236}">
                <a16:creationId xmlns:a16="http://schemas.microsoft.com/office/drawing/2014/main" id="{5195A504-0467-4B42-9384-F8EC2B196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93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89ED2D-9DA4-4A5D-8366-E28BAD708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95213"/>
            <a:ext cx="12192000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2400" dirty="0">
                <a:ea typeface="ＭＳ Ｐゴシック" charset="-128"/>
              </a:rPr>
              <a:t>Dodajmo tome još simptome poput kroničnog umora i neispavanosti, izdvajanja iz društva, povlačenja u sebe i u vlastiti virtualni svijet te smanjenja uspjeha u školi. 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8D57CE61-AC61-422A-812B-3D0B45CC89F5}"/>
              </a:ext>
            </a:extLst>
          </p:cNvPr>
          <p:cNvSpPr/>
          <p:nvPr/>
        </p:nvSpPr>
        <p:spPr>
          <a:xfrm>
            <a:off x="3511640" y="3966659"/>
            <a:ext cx="6559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Zašto</a:t>
            </a:r>
            <a:r>
              <a:rPr lang="en-US" b="1" dirty="0"/>
              <a:t> </a:t>
            </a:r>
            <a:r>
              <a:rPr lang="en-US" b="1" dirty="0" err="1"/>
              <a:t>mladi</a:t>
            </a:r>
            <a:r>
              <a:rPr lang="en-US" b="1" dirty="0"/>
              <a:t> </a:t>
            </a:r>
            <a:r>
              <a:rPr lang="en-US" b="1" dirty="0" err="1"/>
              <a:t>ljudi</a:t>
            </a:r>
            <a:r>
              <a:rPr lang="en-US" b="1" dirty="0"/>
              <a:t> vole </a:t>
            </a:r>
            <a:r>
              <a:rPr lang="en-US" b="1" dirty="0" err="1"/>
              <a:t>provoditi</a:t>
            </a:r>
            <a:r>
              <a:rPr lang="en-US" b="1" dirty="0"/>
              <a:t> </a:t>
            </a:r>
            <a:r>
              <a:rPr lang="en-US" b="1" dirty="0" err="1"/>
              <a:t>vrijeme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društvenim</a:t>
            </a:r>
            <a:r>
              <a:rPr lang="en-US" b="1" dirty="0"/>
              <a:t> </a:t>
            </a:r>
            <a:r>
              <a:rPr lang="en-US" b="1" dirty="0" err="1"/>
              <a:t>mrežama</a:t>
            </a:r>
            <a:r>
              <a:rPr lang="en-US" b="1" dirty="0"/>
              <a:t>?</a:t>
            </a:r>
            <a:endParaRPr lang="hr-HR" b="1" dirty="0"/>
          </a:p>
        </p:txBody>
      </p:sp>
      <p:pic>
        <p:nvPicPr>
          <p:cNvPr id="8" name="Picture 12" descr="pragma_boja-rgb">
            <a:extLst>
              <a:ext uri="{FF2B5EF4-FFF2-40B4-BE49-F238E27FC236}">
                <a16:creationId xmlns:a16="http://schemas.microsoft.com/office/drawing/2014/main" id="{38F249DC-A9F1-4CE0-8506-35FA70039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File:Discussion.png - Wikimedia Commons">
            <a:extLst>
              <a:ext uri="{FF2B5EF4-FFF2-40B4-BE49-F238E27FC236}">
                <a16:creationId xmlns:a16="http://schemas.microsoft.com/office/drawing/2014/main" id="{A154D040-DACB-4C4E-9BD0-5634BB1E2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346" y="3966659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zervirano mjesto podnožja 1">
            <a:extLst>
              <a:ext uri="{FF2B5EF4-FFF2-40B4-BE49-F238E27FC236}">
                <a16:creationId xmlns:a16="http://schemas.microsoft.com/office/drawing/2014/main" id="{9B62E231-4904-4FD5-9168-118707172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1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83492B-A54A-40A0-83A3-280265FD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9. </a:t>
            </a:r>
            <a:r>
              <a:rPr lang="en-US" b="1" dirty="0" err="1"/>
              <a:t>Kratica</a:t>
            </a:r>
            <a:r>
              <a:rPr lang="en-US" b="1" dirty="0"/>
              <a:t> FOMO </a:t>
            </a:r>
            <a:r>
              <a:rPr lang="en-US" b="1" dirty="0" err="1"/>
              <a:t>odnosi</a:t>
            </a:r>
            <a:r>
              <a:rPr lang="en-US" b="1" dirty="0"/>
              <a:t> se </a:t>
            </a:r>
            <a:r>
              <a:rPr lang="en-US" b="1" dirty="0" err="1"/>
              <a:t>na</a:t>
            </a:r>
            <a:r>
              <a:rPr lang="en-US" b="1" dirty="0"/>
              <a:t>?</a:t>
            </a:r>
            <a:endParaRPr lang="hr-HR" b="1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658C3775-9AC3-4308-8FF7-76D8BEB6E887}"/>
              </a:ext>
            </a:extLst>
          </p:cNvPr>
          <p:cNvSpPr/>
          <p:nvPr/>
        </p:nvSpPr>
        <p:spPr>
          <a:xfrm>
            <a:off x="838200" y="2203057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A) </a:t>
            </a:r>
            <a:r>
              <a:rPr lang="en-US" dirty="0" err="1"/>
              <a:t>Strah</a:t>
            </a:r>
            <a:r>
              <a:rPr lang="en-US" dirty="0"/>
              <a:t> od </a:t>
            </a:r>
            <a:r>
              <a:rPr lang="en-US" dirty="0" err="1"/>
              <a:t>propuštanja</a:t>
            </a:r>
            <a:endParaRPr lang="hr-HR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AB6AA8DC-D841-416C-B744-2175D97F5DD0}"/>
              </a:ext>
            </a:extLst>
          </p:cNvPr>
          <p:cNvSpPr/>
          <p:nvPr/>
        </p:nvSpPr>
        <p:spPr>
          <a:xfrm>
            <a:off x="6668090" y="2203057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B) </a:t>
            </a:r>
            <a:r>
              <a:rPr lang="en-US" dirty="0" err="1"/>
              <a:t>Strah</a:t>
            </a:r>
            <a:r>
              <a:rPr lang="en-US" dirty="0"/>
              <a:t> od </a:t>
            </a:r>
            <a:r>
              <a:rPr lang="en-US" dirty="0" err="1"/>
              <a:t>odbacivanja</a:t>
            </a:r>
            <a:endParaRPr lang="hr-HR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C8B62DEF-C954-4116-B6CB-9AB2966CB4DB}"/>
              </a:ext>
            </a:extLst>
          </p:cNvPr>
          <p:cNvSpPr/>
          <p:nvPr/>
        </p:nvSpPr>
        <p:spPr>
          <a:xfrm>
            <a:off x="3680460" y="3708898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c) </a:t>
            </a:r>
            <a:r>
              <a:rPr lang="en-US" dirty="0" err="1"/>
              <a:t>Strah</a:t>
            </a:r>
            <a:r>
              <a:rPr lang="en-US" dirty="0"/>
              <a:t> od </a:t>
            </a:r>
            <a:r>
              <a:rPr lang="en-US" dirty="0" err="1"/>
              <a:t>ovisnosti</a:t>
            </a:r>
            <a:endParaRPr lang="hr-HR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2424B60E-CEC1-44DF-AFBD-5175A298E39A}"/>
              </a:ext>
            </a:extLst>
          </p:cNvPr>
          <p:cNvSpPr/>
          <p:nvPr/>
        </p:nvSpPr>
        <p:spPr>
          <a:xfrm>
            <a:off x="838200" y="2212597"/>
            <a:ext cx="483108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A) </a:t>
            </a:r>
            <a:r>
              <a:rPr lang="en-US" dirty="0" err="1"/>
              <a:t>Strah</a:t>
            </a:r>
            <a:r>
              <a:rPr lang="en-US" dirty="0"/>
              <a:t> od </a:t>
            </a:r>
            <a:r>
              <a:rPr lang="en-US" dirty="0" err="1"/>
              <a:t>propuštanja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724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3C5D70-23B1-4250-BA13-FEB12DE5B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/>
              <a:t>Mjesec</a:t>
            </a:r>
            <a:r>
              <a:rPr lang="en-US" sz="3200" b="1" dirty="0"/>
              <a:t> </a:t>
            </a:r>
            <a:r>
              <a:rPr lang="en-US" sz="3200" b="1" dirty="0" err="1"/>
              <a:t>borbe</a:t>
            </a:r>
            <a:r>
              <a:rPr lang="en-US" sz="3200" b="1" dirty="0"/>
              <a:t> protiv </a:t>
            </a:r>
            <a:r>
              <a:rPr lang="en-US" sz="3200" b="1" dirty="0" err="1"/>
              <a:t>ovisnosti</a:t>
            </a:r>
            <a:r>
              <a:rPr lang="en-US" sz="3200" b="1" dirty="0"/>
              <a:t> (15.</a:t>
            </a:r>
            <a:r>
              <a:rPr lang="hr-HR" sz="3200" b="1" dirty="0"/>
              <a:t> 11.</a:t>
            </a:r>
            <a:r>
              <a:rPr lang="en-US" sz="3200" b="1" dirty="0"/>
              <a:t> – 15.</a:t>
            </a:r>
            <a:r>
              <a:rPr lang="hr-HR" sz="3200" b="1" dirty="0"/>
              <a:t> 12.</a:t>
            </a:r>
            <a:r>
              <a:rPr lang="en-US" sz="3200" b="1" dirty="0"/>
              <a:t>)</a:t>
            </a:r>
            <a:endParaRPr lang="hr-HR" sz="32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6B3484-F0DA-40D4-B433-D603407F3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4566"/>
            <a:ext cx="10515600" cy="18577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dirty="0">
                <a:ea typeface="ＭＳ Ｐゴシック" charset="-128"/>
                <a:cs typeface="Arial" panose="020B0604020202020204" pitchFamily="34" charset="0"/>
              </a:rPr>
              <a:t>Mjesec borbe protiv ovisnosti obilježava se svake godine kako bi se povećala svijest</a:t>
            </a:r>
            <a:r>
              <a:rPr lang="en-US" sz="2400" dirty="0"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hr-HR" sz="2400" dirty="0">
                <a:ea typeface="ＭＳ Ｐゴシック" charset="-128"/>
                <a:cs typeface="Arial" panose="020B0604020202020204" pitchFamily="34" charset="0"/>
              </a:rPr>
              <a:t>o problemu ovisnosti i kako bi se potaknula šira javnost da sudjeluje u smanjivanju i iskorjenjivanju ovisnosti – na radnom mjestu, u školama, obiteljima, zajednici u kojoj žive.  </a:t>
            </a:r>
            <a:endParaRPr lang="hr-HR" sz="2400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D1B2D42E-0889-491F-BB82-A923F3748D87}"/>
              </a:ext>
            </a:extLst>
          </p:cNvPr>
          <p:cNvSpPr/>
          <p:nvPr/>
        </p:nvSpPr>
        <p:spPr>
          <a:xfrm>
            <a:off x="1709034" y="4501274"/>
            <a:ext cx="3597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Kako</a:t>
            </a:r>
            <a:r>
              <a:rPr lang="en-US" b="1" dirty="0"/>
              <a:t> </a:t>
            </a:r>
            <a:r>
              <a:rPr lang="en-US" b="1" dirty="0" err="1"/>
              <a:t>biste</a:t>
            </a:r>
            <a:r>
              <a:rPr lang="en-US" b="1" dirty="0"/>
              <a:t> vi </a:t>
            </a:r>
            <a:r>
              <a:rPr lang="en-US" b="1" dirty="0" err="1"/>
              <a:t>definirali</a:t>
            </a:r>
            <a:r>
              <a:rPr lang="en-US" b="1" dirty="0"/>
              <a:t> </a:t>
            </a:r>
            <a:r>
              <a:rPr lang="en-US" b="1" dirty="0" err="1"/>
              <a:t>ovisnost</a:t>
            </a:r>
            <a:r>
              <a:rPr lang="en-US" b="1" dirty="0"/>
              <a:t>?</a:t>
            </a:r>
            <a:endParaRPr lang="hr-HR" b="1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ABDBAC71-034A-4854-BF7E-2CA38298FB71}"/>
              </a:ext>
            </a:extLst>
          </p:cNvPr>
          <p:cNvSpPr/>
          <p:nvPr/>
        </p:nvSpPr>
        <p:spPr>
          <a:xfrm>
            <a:off x="6650410" y="4501274"/>
            <a:ext cx="3597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 </a:t>
            </a:r>
            <a:r>
              <a:rPr lang="en-US" b="1" dirty="0" err="1"/>
              <a:t>čemu</a:t>
            </a:r>
            <a:r>
              <a:rPr lang="en-US" b="1" dirty="0"/>
              <a:t> </a:t>
            </a:r>
            <a:r>
              <a:rPr lang="en-US" b="1" dirty="0" err="1"/>
              <a:t>sve</a:t>
            </a:r>
            <a:r>
              <a:rPr lang="en-US" b="1" dirty="0"/>
              <a:t> </a:t>
            </a:r>
            <a:r>
              <a:rPr lang="en-US" b="1" dirty="0" err="1"/>
              <a:t>ljudi</a:t>
            </a:r>
            <a:r>
              <a:rPr lang="en-US" b="1" dirty="0"/>
              <a:t> </a:t>
            </a:r>
            <a:r>
              <a:rPr lang="en-US" b="1" dirty="0" err="1"/>
              <a:t>mogu</a:t>
            </a:r>
            <a:r>
              <a:rPr lang="en-US" b="1" dirty="0"/>
              <a:t> </a:t>
            </a:r>
            <a:r>
              <a:rPr lang="en-US" b="1" dirty="0" err="1"/>
              <a:t>biti</a:t>
            </a:r>
            <a:r>
              <a:rPr lang="en-US" b="1" dirty="0"/>
              <a:t> </a:t>
            </a:r>
            <a:r>
              <a:rPr lang="en-US" b="1" dirty="0" err="1"/>
              <a:t>ovisni</a:t>
            </a:r>
            <a:r>
              <a:rPr lang="en-US" b="1" dirty="0"/>
              <a:t>?</a:t>
            </a:r>
            <a:endParaRPr lang="hr-HR" b="1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11771812-AD76-462A-9E12-0F595E81087E}"/>
              </a:ext>
            </a:extLst>
          </p:cNvPr>
          <p:cNvSpPr/>
          <p:nvPr/>
        </p:nvSpPr>
        <p:spPr>
          <a:xfrm>
            <a:off x="4297251" y="5469581"/>
            <a:ext cx="3597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Je li to </a:t>
            </a:r>
            <a:r>
              <a:rPr lang="en-US" b="1" dirty="0" err="1"/>
              <a:t>samo</a:t>
            </a:r>
            <a:r>
              <a:rPr lang="en-US" b="1" dirty="0"/>
              <a:t> </a:t>
            </a:r>
            <a:r>
              <a:rPr lang="en-US" b="1" dirty="0" err="1"/>
              <a:t>navika</a:t>
            </a:r>
            <a:r>
              <a:rPr lang="en-US" b="1" dirty="0"/>
              <a:t>, </a:t>
            </a:r>
            <a:r>
              <a:rPr lang="en-US" b="1" dirty="0" err="1"/>
              <a:t>poremećaj</a:t>
            </a:r>
            <a:r>
              <a:rPr lang="en-US" b="1" dirty="0"/>
              <a:t> </a:t>
            </a:r>
            <a:r>
              <a:rPr lang="en-US" b="1" dirty="0" err="1"/>
              <a:t>ili</a:t>
            </a:r>
            <a:r>
              <a:rPr lang="en-US" b="1" dirty="0"/>
              <a:t> </a:t>
            </a:r>
            <a:r>
              <a:rPr lang="en-US" b="1" dirty="0" err="1"/>
              <a:t>nešto</a:t>
            </a:r>
            <a:r>
              <a:rPr lang="en-US" b="1" dirty="0"/>
              <a:t> </a:t>
            </a:r>
            <a:r>
              <a:rPr lang="en-US" b="1" dirty="0" err="1"/>
              <a:t>više</a:t>
            </a:r>
            <a:r>
              <a:rPr lang="en-US" b="1" dirty="0"/>
              <a:t>?</a:t>
            </a:r>
            <a:endParaRPr lang="hr-HR" b="1" dirty="0"/>
          </a:p>
        </p:txBody>
      </p:sp>
      <p:pic>
        <p:nvPicPr>
          <p:cNvPr id="8" name="Picture 2" descr="File:Discussion.png - Wikimedia Commons">
            <a:extLst>
              <a:ext uri="{FF2B5EF4-FFF2-40B4-BE49-F238E27FC236}">
                <a16:creationId xmlns:a16="http://schemas.microsoft.com/office/drawing/2014/main" id="{6A021D18-26D0-4716-9DF9-0D49D1B55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40" y="4501274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ile:Discussion.png - Wikimedia Commons">
            <a:extLst>
              <a:ext uri="{FF2B5EF4-FFF2-40B4-BE49-F238E27FC236}">
                <a16:creationId xmlns:a16="http://schemas.microsoft.com/office/drawing/2014/main" id="{26405953-9A3F-44AF-B392-1202B66BD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272" y="4494942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ile:Discussion.png - Wikimedia Commons">
            <a:extLst>
              <a:ext uri="{FF2B5EF4-FFF2-40B4-BE49-F238E27FC236}">
                <a16:creationId xmlns:a16="http://schemas.microsoft.com/office/drawing/2014/main" id="{FF416366-62E6-4AD3-9D88-21D5C767A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53" y="5098103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zervirano mjesto podnožja 1">
            <a:extLst>
              <a:ext uri="{FF2B5EF4-FFF2-40B4-BE49-F238E27FC236}">
                <a16:creationId xmlns:a16="http://schemas.microsoft.com/office/drawing/2014/main" id="{CF2F50E9-9482-4B0E-84F4-67A87CD4E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16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89ED2D-9DA4-4A5D-8366-E28BAD708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95213"/>
            <a:ext cx="12192000" cy="267765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2400" b="1" dirty="0"/>
              <a:t>FOMO</a:t>
            </a:r>
            <a:r>
              <a:rPr lang="en-US" sz="2400" b="1" dirty="0"/>
              <a:t> (</a:t>
            </a:r>
            <a:r>
              <a:rPr lang="en-US" sz="2400" b="1" i="1" dirty="0"/>
              <a:t>fear of missing out)</a:t>
            </a:r>
            <a:r>
              <a:rPr lang="hr-HR" sz="2400" dirty="0"/>
              <a:t> uključuje neprestanu želju za povezanosti s onime što drugi rade, a tu želju lako možemo ispuniti korištenjem društvenih mreža za praćenje drugih te usporedbu s njima.</a:t>
            </a:r>
            <a:r>
              <a:rPr lang="en-US" sz="2400" dirty="0"/>
              <a:t> </a:t>
            </a:r>
            <a:r>
              <a:rPr lang="en-US" sz="2400" dirty="0" err="1"/>
              <a:t>Odnosi</a:t>
            </a:r>
            <a:r>
              <a:rPr lang="en-US" sz="2400" dirty="0"/>
              <a:t> se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intenzivan</a:t>
            </a:r>
            <a:r>
              <a:rPr lang="en-US" sz="2400" dirty="0"/>
              <a:t> </a:t>
            </a:r>
            <a:r>
              <a:rPr lang="en-US" sz="2400" dirty="0" err="1"/>
              <a:t>strah</a:t>
            </a:r>
            <a:r>
              <a:rPr lang="en-US" sz="2400" dirty="0"/>
              <a:t> da </a:t>
            </a:r>
            <a:r>
              <a:rPr lang="en-US" sz="2400" dirty="0" err="1"/>
              <a:t>drugi</a:t>
            </a:r>
            <a:r>
              <a:rPr lang="en-US" sz="2400" dirty="0"/>
              <a:t> </a:t>
            </a:r>
            <a:r>
              <a:rPr lang="en-US" sz="2400" dirty="0" err="1"/>
              <a:t>doživljavajuju</a:t>
            </a:r>
            <a:r>
              <a:rPr lang="en-US" sz="2400" dirty="0"/>
              <a:t> </a:t>
            </a:r>
            <a:r>
              <a:rPr lang="en-US" sz="2400" dirty="0" err="1"/>
              <a:t>ugodna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nagrađujuća</a:t>
            </a:r>
            <a:r>
              <a:rPr lang="en-US" sz="2400" dirty="0"/>
              <a:t> </a:t>
            </a:r>
            <a:r>
              <a:rPr lang="en-US" sz="2400" dirty="0" err="1"/>
              <a:t>iskustva</a:t>
            </a:r>
            <a:r>
              <a:rPr lang="en-US" sz="2400" dirty="0"/>
              <a:t>, a da </a:t>
            </a:r>
            <a:r>
              <a:rPr lang="en-US" sz="2400" dirty="0" err="1"/>
              <a:t>osoba</a:t>
            </a:r>
            <a:r>
              <a:rPr lang="en-US" sz="2400" dirty="0"/>
              <a:t> </a:t>
            </a:r>
            <a:r>
              <a:rPr lang="en-US" sz="2400" dirty="0" err="1"/>
              <a:t>koja</a:t>
            </a:r>
            <a:r>
              <a:rPr lang="en-US" sz="2400" dirty="0"/>
              <a:t> </a:t>
            </a:r>
            <a:r>
              <a:rPr lang="en-US" sz="2400" dirty="0" err="1"/>
              <a:t>nije</a:t>
            </a:r>
            <a:r>
              <a:rPr lang="en-US" sz="2400" dirty="0"/>
              <a:t> </a:t>
            </a:r>
            <a:r>
              <a:rPr lang="en-US" sz="2400" dirty="0" err="1"/>
              <a:t>prisutna</a:t>
            </a:r>
            <a:r>
              <a:rPr lang="en-US" sz="2400" dirty="0"/>
              <a:t> ta </a:t>
            </a:r>
            <a:r>
              <a:rPr lang="en-US" sz="2400" dirty="0" err="1"/>
              <a:t>ista</a:t>
            </a:r>
            <a:r>
              <a:rPr lang="en-US" sz="2400" dirty="0"/>
              <a:t> </a:t>
            </a:r>
            <a:r>
              <a:rPr lang="en-US" sz="2400" dirty="0" err="1"/>
              <a:t>iskustva</a:t>
            </a:r>
            <a:r>
              <a:rPr lang="en-US" sz="2400" dirty="0"/>
              <a:t> </a:t>
            </a:r>
            <a:r>
              <a:rPr lang="en-US" sz="2400" dirty="0" err="1"/>
              <a:t>propušta</a:t>
            </a:r>
            <a:r>
              <a:rPr lang="en-US" sz="2400" dirty="0"/>
              <a:t>. U </a:t>
            </a:r>
            <a:r>
              <a:rPr lang="en-US" sz="2400" dirty="0" err="1"/>
              <a:t>podlozi</a:t>
            </a:r>
            <a:r>
              <a:rPr lang="en-US" sz="2400" dirty="0"/>
              <a:t> tog </a:t>
            </a:r>
            <a:r>
              <a:rPr lang="en-US" sz="2400" dirty="0" err="1"/>
              <a:t>straha</a:t>
            </a:r>
            <a:r>
              <a:rPr lang="en-US" sz="2400" dirty="0"/>
              <a:t> </a:t>
            </a:r>
            <a:r>
              <a:rPr lang="en-US" sz="2400" dirty="0" err="1"/>
              <a:t>stoji</a:t>
            </a:r>
            <a:r>
              <a:rPr lang="en-US" sz="2400" dirty="0"/>
              <a:t> </a:t>
            </a:r>
            <a:r>
              <a:rPr lang="en-US" sz="2400" dirty="0" err="1"/>
              <a:t>želja</a:t>
            </a:r>
            <a:r>
              <a:rPr lang="en-US" sz="2400" dirty="0"/>
              <a:t> da </a:t>
            </a:r>
            <a:r>
              <a:rPr lang="en-US" sz="2400" dirty="0" err="1"/>
              <a:t>budemo</a:t>
            </a:r>
            <a:r>
              <a:rPr lang="en-US" sz="2400" dirty="0"/>
              <a:t> u </a:t>
            </a:r>
            <a:r>
              <a:rPr lang="hr-HR" sz="2400" dirty="0"/>
              <a:t>tijeku</a:t>
            </a:r>
            <a:r>
              <a:rPr lang="en-US" sz="2400" dirty="0"/>
              <a:t> s </a:t>
            </a:r>
            <a:r>
              <a:rPr lang="en-US" sz="2400" dirty="0" err="1"/>
              <a:t>onime</a:t>
            </a:r>
            <a:r>
              <a:rPr lang="en-US" sz="2400" dirty="0"/>
              <a:t> što </a:t>
            </a:r>
            <a:r>
              <a:rPr lang="en-US" sz="2400" dirty="0" err="1"/>
              <a:t>drugi</a:t>
            </a:r>
            <a:r>
              <a:rPr lang="en-US" sz="2400" dirty="0"/>
              <a:t> </a:t>
            </a:r>
            <a:r>
              <a:rPr lang="en-US" sz="2400" dirty="0" err="1"/>
              <a:t>rade</a:t>
            </a:r>
            <a:r>
              <a:rPr lang="en-US" sz="2400" dirty="0"/>
              <a:t> i da ne </a:t>
            </a:r>
            <a:r>
              <a:rPr lang="en-US" sz="2400" dirty="0" err="1"/>
              <a:t>izgubimo</a:t>
            </a:r>
            <a:r>
              <a:rPr lang="en-US" sz="2400" dirty="0"/>
              <a:t> </a:t>
            </a:r>
            <a:r>
              <a:rPr lang="en-US" sz="2400" dirty="0" err="1"/>
              <a:t>doticaj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zbivanjima</a:t>
            </a:r>
            <a:r>
              <a:rPr lang="en-US" sz="2400" dirty="0"/>
              <a:t>.</a:t>
            </a:r>
            <a:r>
              <a:rPr lang="hr-HR" sz="2400" dirty="0"/>
              <a:t> </a:t>
            </a:r>
            <a:r>
              <a:rPr lang="en-US" sz="2400" dirty="0" err="1"/>
              <a:t>Nije</a:t>
            </a:r>
            <a:r>
              <a:rPr lang="en-US" sz="2400" dirty="0"/>
              <a:t> </a:t>
            </a:r>
            <a:r>
              <a:rPr lang="en-US" sz="2400" dirty="0" err="1"/>
              <a:t>isključivo</a:t>
            </a:r>
            <a:r>
              <a:rPr lang="en-US" sz="2400" dirty="0"/>
              <a:t> </a:t>
            </a:r>
            <a:r>
              <a:rPr lang="en-US" sz="2400" dirty="0" err="1"/>
              <a:t>vezan</a:t>
            </a:r>
            <a:r>
              <a:rPr lang="en-US" sz="2400" dirty="0"/>
              <a:t> za </a:t>
            </a:r>
            <a:r>
              <a:rPr lang="en-US" sz="2400" dirty="0" err="1"/>
              <a:t>društvene</a:t>
            </a:r>
            <a:r>
              <a:rPr lang="en-US" sz="2400" dirty="0"/>
              <a:t> </a:t>
            </a:r>
            <a:r>
              <a:rPr lang="en-US" sz="2400" dirty="0" err="1"/>
              <a:t>mreže</a:t>
            </a:r>
            <a:r>
              <a:rPr lang="en-US" sz="2400" dirty="0"/>
              <a:t>, </a:t>
            </a:r>
            <a:r>
              <a:rPr lang="en-US" sz="2400" dirty="0" err="1"/>
              <a:t>ali</a:t>
            </a:r>
            <a:r>
              <a:rPr lang="en-US" sz="2400" dirty="0"/>
              <a:t> je </a:t>
            </a:r>
            <a:r>
              <a:rPr lang="en-US" sz="2400" dirty="0" err="1"/>
              <a:t>najpoznatiji</a:t>
            </a:r>
            <a:r>
              <a:rPr lang="en-US" sz="2400" dirty="0"/>
              <a:t> u tom </a:t>
            </a:r>
            <a:r>
              <a:rPr lang="en-US" sz="2400" dirty="0" err="1"/>
              <a:t>kontekstu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često</a:t>
            </a:r>
            <a:r>
              <a:rPr lang="en-US" sz="2400" dirty="0"/>
              <a:t> se </a:t>
            </a:r>
            <a:r>
              <a:rPr lang="en-US" sz="2400" dirty="0" err="1"/>
              <a:t>veže</a:t>
            </a:r>
            <a:r>
              <a:rPr lang="en-US" sz="2400" dirty="0"/>
              <a:t> u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češću</a:t>
            </a:r>
            <a:r>
              <a:rPr lang="en-US" sz="2400" dirty="0"/>
              <a:t> </a:t>
            </a:r>
            <a:r>
              <a:rPr lang="en-US" sz="2400" dirty="0" err="1"/>
              <a:t>ovisnost</a:t>
            </a:r>
            <a:r>
              <a:rPr lang="en-US" sz="2400" dirty="0"/>
              <a:t> o </a:t>
            </a:r>
            <a:r>
              <a:rPr lang="en-US" sz="2400" dirty="0" err="1"/>
              <a:t>društvenim</a:t>
            </a:r>
            <a:r>
              <a:rPr lang="en-US" sz="2400" dirty="0"/>
              <a:t> </a:t>
            </a:r>
            <a:r>
              <a:rPr lang="en-US" sz="2400" dirty="0" err="1"/>
              <a:t>mrežama</a:t>
            </a:r>
            <a:r>
              <a:rPr lang="en-US" sz="2400" dirty="0"/>
              <a:t>.</a:t>
            </a:r>
            <a:endParaRPr lang="hr-HR" sz="3200" dirty="0">
              <a:ea typeface="ＭＳ Ｐゴシック" charset="-128"/>
            </a:endParaRPr>
          </a:p>
        </p:txBody>
      </p:sp>
      <p:pic>
        <p:nvPicPr>
          <p:cNvPr id="8" name="Picture 12" descr="pragma_boja-rgb">
            <a:extLst>
              <a:ext uri="{FF2B5EF4-FFF2-40B4-BE49-F238E27FC236}">
                <a16:creationId xmlns:a16="http://schemas.microsoft.com/office/drawing/2014/main" id="{38F249DC-A9F1-4CE0-8506-35FA70039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zervirano mjesto podnožja 1">
            <a:extLst>
              <a:ext uri="{FF2B5EF4-FFF2-40B4-BE49-F238E27FC236}">
                <a16:creationId xmlns:a16="http://schemas.microsoft.com/office/drawing/2014/main" id="{9B62E231-4904-4FD5-9168-118707172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455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0F29AF-08F7-410B-B321-4BE3C5B38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00" y="529659"/>
            <a:ext cx="11335000" cy="1325563"/>
          </a:xfrm>
        </p:spPr>
        <p:txBody>
          <a:bodyPr/>
          <a:lstStyle/>
          <a:p>
            <a:r>
              <a:rPr lang="en-US" b="1" dirty="0"/>
              <a:t>10. Što je </a:t>
            </a:r>
            <a:r>
              <a:rPr lang="en-US" b="1" dirty="0" err="1"/>
              <a:t>najčešći</a:t>
            </a:r>
            <a:r>
              <a:rPr lang="en-US" b="1" dirty="0"/>
              <a:t> </a:t>
            </a:r>
            <a:r>
              <a:rPr lang="en-US" b="1" dirty="0" err="1"/>
              <a:t>uzrok</a:t>
            </a:r>
            <a:r>
              <a:rPr lang="en-US" b="1" dirty="0"/>
              <a:t> </a:t>
            </a:r>
            <a:r>
              <a:rPr lang="en-US" b="1" dirty="0" err="1"/>
              <a:t>eksperimentiranja</a:t>
            </a:r>
            <a:r>
              <a:rPr lang="en-US" b="1" dirty="0"/>
              <a:t> s </a:t>
            </a:r>
            <a:r>
              <a:rPr lang="en-US" b="1" dirty="0" err="1"/>
              <a:t>drogom</a:t>
            </a:r>
            <a:r>
              <a:rPr lang="en-US" b="1" dirty="0"/>
              <a:t> u tine</a:t>
            </a:r>
            <a:r>
              <a:rPr lang="hr-HR" b="1" dirty="0"/>
              <a:t>j</a:t>
            </a:r>
            <a:r>
              <a:rPr lang="en-US" b="1" dirty="0" err="1"/>
              <a:t>džerskoj</a:t>
            </a:r>
            <a:r>
              <a:rPr lang="en-US" b="1" dirty="0"/>
              <a:t> dobi?</a:t>
            </a:r>
            <a:endParaRPr lang="hr-HR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FDC1D844-6CE7-4167-A317-EBDA74C1A4F1}"/>
              </a:ext>
            </a:extLst>
          </p:cNvPr>
          <p:cNvSpPr/>
          <p:nvPr/>
        </p:nvSpPr>
        <p:spPr>
          <a:xfrm>
            <a:off x="3680460" y="4404356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C) </a:t>
            </a:r>
            <a:r>
              <a:rPr lang="en-US" dirty="0" err="1"/>
              <a:t>Pritiska</a:t>
            </a:r>
            <a:r>
              <a:rPr lang="en-US" dirty="0"/>
              <a:t> </a:t>
            </a:r>
            <a:r>
              <a:rPr lang="en-US" dirty="0" err="1"/>
              <a:t>vršnjaka</a:t>
            </a:r>
            <a:endParaRPr lang="hr-HR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3059EFBD-7838-43AD-907A-31F7C4297FCE}"/>
              </a:ext>
            </a:extLst>
          </p:cNvPr>
          <p:cNvSpPr/>
          <p:nvPr/>
        </p:nvSpPr>
        <p:spPr>
          <a:xfrm>
            <a:off x="1078230" y="2555556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A) </a:t>
            </a:r>
            <a:r>
              <a:rPr lang="en-US" dirty="0" err="1"/>
              <a:t>Stres</a:t>
            </a:r>
            <a:endParaRPr lang="hr-HR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8E81B4DF-B9F3-4DB6-B852-45E70A4636DF}"/>
              </a:ext>
            </a:extLst>
          </p:cNvPr>
          <p:cNvSpPr/>
          <p:nvPr/>
        </p:nvSpPr>
        <p:spPr>
          <a:xfrm>
            <a:off x="6899910" y="2555556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B) </a:t>
            </a:r>
            <a:r>
              <a:rPr lang="en-US" dirty="0" err="1"/>
              <a:t>Depresija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anksioznost</a:t>
            </a:r>
            <a:endParaRPr lang="hr-HR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1D36B222-D748-4F8A-9938-F7116AA4F2C8}"/>
              </a:ext>
            </a:extLst>
          </p:cNvPr>
          <p:cNvSpPr/>
          <p:nvPr/>
        </p:nvSpPr>
        <p:spPr>
          <a:xfrm>
            <a:off x="3680460" y="4404356"/>
            <a:ext cx="483108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C) </a:t>
            </a:r>
            <a:r>
              <a:rPr lang="en-US" dirty="0" err="1"/>
              <a:t>Pritisak</a:t>
            </a:r>
            <a:r>
              <a:rPr lang="en-US" dirty="0"/>
              <a:t> </a:t>
            </a:r>
            <a:r>
              <a:rPr lang="en-US" dirty="0" err="1"/>
              <a:t>vršnjaka</a:t>
            </a:r>
            <a:endParaRPr lang="hr-HR" dirty="0"/>
          </a:p>
        </p:txBody>
      </p:sp>
      <p:pic>
        <p:nvPicPr>
          <p:cNvPr id="9" name="Picture 12" descr="pragma_boja-rgb">
            <a:extLst>
              <a:ext uri="{FF2B5EF4-FFF2-40B4-BE49-F238E27FC236}">
                <a16:creationId xmlns:a16="http://schemas.microsoft.com/office/drawing/2014/main" id="{A9811DD6-B4CE-42B9-A5A1-BFE3276FB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zervirano mjesto podnožja 1">
            <a:extLst>
              <a:ext uri="{FF2B5EF4-FFF2-40B4-BE49-F238E27FC236}">
                <a16:creationId xmlns:a16="http://schemas.microsoft.com/office/drawing/2014/main" id="{015ED7EE-F644-458E-B29B-93EC63A1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42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7D2F80-E499-468A-B880-015B9E685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82048"/>
            <a:ext cx="12192000" cy="30469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2400" dirty="0"/>
              <a:t>Tinejdžeri su skloni eksperimentiranju drogama zbog snažnog utjecaja vršnjaka </a:t>
            </a:r>
            <a:r>
              <a:rPr lang="en-US" sz="2400" dirty="0"/>
              <a:t>i </a:t>
            </a:r>
            <a:r>
              <a:rPr lang="en-US" sz="2400" dirty="0" err="1"/>
              <a:t>želji</a:t>
            </a:r>
            <a:r>
              <a:rPr lang="en-US" sz="2400" dirty="0"/>
              <a:t> da </a:t>
            </a:r>
            <a:r>
              <a:rPr lang="en-US" sz="2400" dirty="0" err="1"/>
              <a:t>im</a:t>
            </a:r>
            <a:r>
              <a:rPr lang="en-US" sz="2400" dirty="0"/>
              <a:t> se </a:t>
            </a:r>
            <a:r>
              <a:rPr lang="en-US" sz="2400" dirty="0" err="1"/>
              <a:t>svide</a:t>
            </a:r>
            <a:r>
              <a:rPr lang="en-US" sz="2400" dirty="0"/>
              <a:t> (</a:t>
            </a:r>
            <a:r>
              <a:rPr lang="en-US" sz="2400" dirty="0" err="1"/>
              <a:t>konformizam</a:t>
            </a:r>
            <a:r>
              <a:rPr lang="en-US" sz="2400" dirty="0"/>
              <a:t>)</a:t>
            </a:r>
            <a:r>
              <a:rPr lang="hr-HR" sz="2400" dirty="0"/>
              <a:t>.</a:t>
            </a:r>
            <a:r>
              <a:rPr lang="en-US" sz="2400" dirty="0"/>
              <a:t> </a:t>
            </a:r>
            <a:r>
              <a:rPr lang="hr-HR" sz="2400" dirty="0"/>
              <a:t>Znatiželja je jedan od elemenata koji vode adolescente u situacije gdje mogu doći u kontakt s drogama. Kada jednom postanu znatiželjni o efektima ili privlačnosti supstanci, mogu tražiti druge adolescente ili odrasle koji koriste droge kako bi ih sami probali</a:t>
            </a:r>
            <a:r>
              <a:rPr lang="en-US" sz="2400" dirty="0"/>
              <a:t>. G</a:t>
            </a:r>
            <a:r>
              <a:rPr lang="hr-HR" sz="2400" dirty="0" err="1"/>
              <a:t>ledajući</a:t>
            </a:r>
            <a:r>
              <a:rPr lang="hr-HR" sz="2400" dirty="0"/>
              <a:t> druge kako koriste droge može dovesti adolescenta da vjeruje da je upotreba supstanci dobra, da neće naštetiti ili da ih trebaju koristiti jer „to svi oko njih rade”</a:t>
            </a:r>
            <a:r>
              <a:rPr lang="en-US" sz="2400" dirty="0"/>
              <a:t>. U</a:t>
            </a:r>
            <a:r>
              <a:rPr lang="hr-HR" sz="2400" dirty="0" err="1"/>
              <a:t>vjerenje</a:t>
            </a:r>
            <a:r>
              <a:rPr lang="hr-HR" sz="2400" dirty="0"/>
              <a:t> da ,,svi to rade’’ jedan je od razloga zbog čega započnu eksperimentirati sa sredstvima ovisnosti, dok u stvarnosti velika većina ne konzumira droge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985AAEB6-A86A-4657-B0C7-E30EC1757916}"/>
              </a:ext>
            </a:extLst>
          </p:cNvPr>
          <p:cNvSpPr/>
          <p:nvPr/>
        </p:nvSpPr>
        <p:spPr>
          <a:xfrm>
            <a:off x="3363532" y="4448337"/>
            <a:ext cx="6727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Na </a:t>
            </a:r>
            <a:r>
              <a:rPr lang="en-US" b="1" dirty="0" err="1"/>
              <a:t>koje</a:t>
            </a:r>
            <a:r>
              <a:rPr lang="en-US" b="1" dirty="0"/>
              <a:t>  se </a:t>
            </a:r>
            <a:r>
              <a:rPr lang="en-US" b="1" dirty="0" err="1"/>
              <a:t>sve</a:t>
            </a:r>
            <a:r>
              <a:rPr lang="en-US" b="1" dirty="0"/>
              <a:t> </a:t>
            </a:r>
            <a:r>
              <a:rPr lang="en-US" b="1" dirty="0" err="1"/>
              <a:t>načine</a:t>
            </a:r>
            <a:r>
              <a:rPr lang="en-US" b="1" dirty="0"/>
              <a:t> </a:t>
            </a:r>
            <a:r>
              <a:rPr lang="en-US" b="1" dirty="0" err="1"/>
              <a:t>mladi</a:t>
            </a:r>
            <a:r>
              <a:rPr lang="en-US" b="1" dirty="0"/>
              <a:t> </a:t>
            </a:r>
            <a:r>
              <a:rPr lang="en-US" b="1" dirty="0" err="1"/>
              <a:t>mogu</a:t>
            </a:r>
            <a:r>
              <a:rPr lang="en-US" b="1" dirty="0"/>
              <a:t> </a:t>
            </a:r>
            <a:r>
              <a:rPr lang="en-US" b="1" dirty="0" err="1"/>
              <a:t>oduprijeti</a:t>
            </a:r>
            <a:r>
              <a:rPr lang="en-US" b="1" dirty="0"/>
              <a:t> </a:t>
            </a:r>
            <a:r>
              <a:rPr lang="en-US" b="1" dirty="0" err="1"/>
              <a:t>vršnjačkom</a:t>
            </a:r>
            <a:r>
              <a:rPr lang="en-US" b="1" dirty="0"/>
              <a:t> </a:t>
            </a:r>
            <a:r>
              <a:rPr lang="en-US" b="1" dirty="0" err="1"/>
              <a:t>pritisku</a:t>
            </a:r>
            <a:r>
              <a:rPr lang="en-US" b="1" dirty="0"/>
              <a:t>?</a:t>
            </a:r>
            <a:endParaRPr lang="hr-HR" b="1" dirty="0"/>
          </a:p>
        </p:txBody>
      </p:sp>
      <p:pic>
        <p:nvPicPr>
          <p:cNvPr id="8" name="Picture 12" descr="pragma_boja-rgb">
            <a:extLst>
              <a:ext uri="{FF2B5EF4-FFF2-40B4-BE49-F238E27FC236}">
                <a16:creationId xmlns:a16="http://schemas.microsoft.com/office/drawing/2014/main" id="{40311A2A-45BD-4121-92A1-E8F5879FE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File:Discussion.png - Wikimedia Commons">
            <a:extLst>
              <a:ext uri="{FF2B5EF4-FFF2-40B4-BE49-F238E27FC236}">
                <a16:creationId xmlns:a16="http://schemas.microsoft.com/office/drawing/2014/main" id="{2E3FCC20-5E08-48EE-8AA6-1F81DBAB0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38" y="4448337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zervirano mjesto podnožja 1">
            <a:extLst>
              <a:ext uri="{FF2B5EF4-FFF2-40B4-BE49-F238E27FC236}">
                <a16:creationId xmlns:a16="http://schemas.microsoft.com/office/drawing/2014/main" id="{A6BCAA7A-C711-4DBE-A984-532BA8B4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05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66A777-3F17-464E-A81B-081BF6D6F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41" y="380761"/>
            <a:ext cx="11973059" cy="1325563"/>
          </a:xfrm>
        </p:spPr>
        <p:txBody>
          <a:bodyPr/>
          <a:lstStyle/>
          <a:p>
            <a:r>
              <a:rPr lang="en-US" b="1" dirty="0"/>
              <a:t>11. </a:t>
            </a:r>
            <a:r>
              <a:rPr lang="hr-HR" b="1" dirty="0"/>
              <a:t>Što se podrazumijeva pod pojmom „tolerancijom” na droge?</a:t>
            </a:r>
            <a:endParaRPr lang="hr-HR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534470DF-A5D6-48D9-8843-1F9FFD725327}"/>
              </a:ext>
            </a:extLst>
          </p:cNvPr>
          <p:cNvSpPr/>
          <p:nvPr/>
        </p:nvSpPr>
        <p:spPr>
          <a:xfrm>
            <a:off x="1078230" y="2555556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dirty="0">
                <a:latin typeface="Calibri" pitchFamily="34" charset="0"/>
                <a:cs typeface="Arial" charset="0"/>
              </a:rPr>
              <a:t>A) </a:t>
            </a:r>
            <a:r>
              <a:rPr lang="en-US" dirty="0" err="1">
                <a:latin typeface="Calibri" pitchFamily="34" charset="0"/>
                <a:cs typeface="Arial" charset="0"/>
              </a:rPr>
              <a:t>Sve</a:t>
            </a:r>
            <a:r>
              <a:rPr lang="en-US" dirty="0">
                <a:latin typeface="Calibri" pitchFamily="34" charset="0"/>
                <a:cs typeface="Arial" charset="0"/>
              </a:rPr>
              <a:t> </a:t>
            </a:r>
            <a:r>
              <a:rPr lang="en-US" dirty="0" err="1">
                <a:latin typeface="Calibri" pitchFamily="34" charset="0"/>
                <a:cs typeface="Arial" charset="0"/>
              </a:rPr>
              <a:t>manja</a:t>
            </a:r>
            <a:r>
              <a:rPr lang="en-US" dirty="0">
                <a:latin typeface="Calibri" pitchFamily="34" charset="0"/>
                <a:cs typeface="Arial" charset="0"/>
              </a:rPr>
              <a:t> </a:t>
            </a:r>
            <a:r>
              <a:rPr lang="en-US" dirty="0" err="1">
                <a:latin typeface="Calibri" pitchFamily="34" charset="0"/>
                <a:cs typeface="Arial" charset="0"/>
              </a:rPr>
              <a:t>potreba</a:t>
            </a:r>
            <a:r>
              <a:rPr lang="en-US" dirty="0">
                <a:latin typeface="Calibri" pitchFamily="34" charset="0"/>
                <a:cs typeface="Arial" charset="0"/>
              </a:rPr>
              <a:t> za </a:t>
            </a:r>
            <a:r>
              <a:rPr lang="en-US" dirty="0" err="1">
                <a:latin typeface="Calibri" pitchFamily="34" charset="0"/>
                <a:cs typeface="Arial" charset="0"/>
              </a:rPr>
              <a:t>ispobavanjem</a:t>
            </a:r>
            <a:r>
              <a:rPr lang="en-US" dirty="0">
                <a:latin typeface="Calibri" pitchFamily="34" charset="0"/>
                <a:cs typeface="Arial" charset="0"/>
              </a:rPr>
              <a:t> </a:t>
            </a:r>
            <a:r>
              <a:rPr lang="en-US" dirty="0" err="1">
                <a:latin typeface="Calibri" pitchFamily="34" charset="0"/>
                <a:cs typeface="Arial" charset="0"/>
              </a:rPr>
              <a:t>novih</a:t>
            </a:r>
            <a:r>
              <a:rPr lang="en-US" dirty="0">
                <a:latin typeface="Calibri" pitchFamily="34" charset="0"/>
                <a:cs typeface="Arial" charset="0"/>
              </a:rPr>
              <a:t> </a:t>
            </a:r>
            <a:r>
              <a:rPr lang="en-US" dirty="0" err="1">
                <a:latin typeface="Calibri" pitchFamily="34" charset="0"/>
                <a:cs typeface="Arial" charset="0"/>
              </a:rPr>
              <a:t>droga</a:t>
            </a:r>
            <a:endParaRPr lang="hr-HR" dirty="0">
              <a:latin typeface="Calibri" pitchFamily="34" charset="0"/>
              <a:cs typeface="Arial" charset="0"/>
            </a:endParaRP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F8545084-17BE-4646-90B4-C53512DAF69F}"/>
              </a:ext>
            </a:extLst>
          </p:cNvPr>
          <p:cNvSpPr/>
          <p:nvPr/>
        </p:nvSpPr>
        <p:spPr>
          <a:xfrm>
            <a:off x="1078230" y="3912390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dirty="0">
                <a:latin typeface="Calibri" pitchFamily="34" charset="0"/>
                <a:cs typeface="Arial" charset="0"/>
              </a:rPr>
              <a:t>C) </a:t>
            </a:r>
            <a:r>
              <a:rPr lang="hr-HR" dirty="0">
                <a:latin typeface="Calibri" pitchFamily="34" charset="0"/>
                <a:cs typeface="Arial" charset="0"/>
              </a:rPr>
              <a:t>Sve veća i veća količina droge je potrebna za proizvodnju istog efekta.  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1D997850-A6FD-4C48-B1F7-5BFE88B82699}"/>
              </a:ext>
            </a:extLst>
          </p:cNvPr>
          <p:cNvSpPr/>
          <p:nvPr/>
        </p:nvSpPr>
        <p:spPr>
          <a:xfrm>
            <a:off x="6522720" y="3912390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dirty="0">
                <a:latin typeface="Calibri" pitchFamily="34" charset="0"/>
                <a:cs typeface="Arial" charset="0"/>
              </a:rPr>
              <a:t>D) </a:t>
            </a:r>
            <a:r>
              <a:rPr lang="hr-HR" dirty="0">
                <a:latin typeface="Calibri" pitchFamily="34" charset="0"/>
                <a:cs typeface="Arial" charset="0"/>
              </a:rPr>
              <a:t>Želja za isprobavanjem novih oblika droge 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6B92C909-28F2-498B-9D45-E96EC5F850FD}"/>
              </a:ext>
            </a:extLst>
          </p:cNvPr>
          <p:cNvSpPr/>
          <p:nvPr/>
        </p:nvSpPr>
        <p:spPr>
          <a:xfrm>
            <a:off x="6522720" y="2555556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dirty="0">
                <a:latin typeface="Calibri" pitchFamily="34" charset="0"/>
                <a:cs typeface="Arial" charset="0"/>
              </a:rPr>
              <a:t>B) </a:t>
            </a:r>
            <a:r>
              <a:rPr lang="hr-HR" dirty="0">
                <a:latin typeface="Calibri" pitchFamily="34" charset="0"/>
                <a:cs typeface="Arial" charset="0"/>
              </a:rPr>
              <a:t>Sve </a:t>
            </a:r>
            <a:r>
              <a:rPr lang="en-US" dirty="0" err="1">
                <a:latin typeface="Calibri" pitchFamily="34" charset="0"/>
                <a:cs typeface="Arial" charset="0"/>
              </a:rPr>
              <a:t>manja</a:t>
            </a:r>
            <a:r>
              <a:rPr lang="en-US" dirty="0">
                <a:latin typeface="Calibri" pitchFamily="34" charset="0"/>
                <a:cs typeface="Arial" charset="0"/>
              </a:rPr>
              <a:t> </a:t>
            </a:r>
            <a:r>
              <a:rPr lang="hr-HR" dirty="0">
                <a:latin typeface="Calibri" pitchFamily="34" charset="0"/>
                <a:cs typeface="Arial" charset="0"/>
              </a:rPr>
              <a:t>količina droge je potrebna za proizvodnju istog efekta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14BDB12F-5068-426C-A69F-4EBB86A04ECA}"/>
              </a:ext>
            </a:extLst>
          </p:cNvPr>
          <p:cNvSpPr/>
          <p:nvPr/>
        </p:nvSpPr>
        <p:spPr>
          <a:xfrm>
            <a:off x="1078230" y="3912390"/>
            <a:ext cx="483108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dirty="0">
                <a:latin typeface="Calibri" pitchFamily="34" charset="0"/>
                <a:cs typeface="Arial" charset="0"/>
              </a:rPr>
              <a:t>C) </a:t>
            </a:r>
            <a:r>
              <a:rPr lang="hr-HR" dirty="0">
                <a:latin typeface="Calibri" pitchFamily="34" charset="0"/>
                <a:cs typeface="Arial" charset="0"/>
              </a:rPr>
              <a:t>Sve veća i veća količina droge je potrebna za proizvodnju istog efekta</a:t>
            </a:r>
          </a:p>
        </p:txBody>
      </p:sp>
      <p:pic>
        <p:nvPicPr>
          <p:cNvPr id="10" name="Picture 12" descr="pragma_boja-rgb">
            <a:extLst>
              <a:ext uri="{FF2B5EF4-FFF2-40B4-BE49-F238E27FC236}">
                <a16:creationId xmlns:a16="http://schemas.microsoft.com/office/drawing/2014/main" id="{0534696B-6FC0-445B-9CAF-8770120AF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zervirano mjesto podnožja 1">
            <a:extLst>
              <a:ext uri="{FF2B5EF4-FFF2-40B4-BE49-F238E27FC236}">
                <a16:creationId xmlns:a16="http://schemas.microsoft.com/office/drawing/2014/main" id="{035311DC-978F-4664-856E-EB9AEEAC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2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8E612694-D129-4EB5-A836-D169A049C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2125"/>
            <a:ext cx="12192000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/>
              <a:t>Tolerancija</a:t>
            </a:r>
            <a:r>
              <a:rPr lang="en-US" sz="2400" dirty="0"/>
              <a:t> </a:t>
            </a:r>
            <a:r>
              <a:rPr lang="en-US" sz="2400" dirty="0" err="1"/>
              <a:t>opisuje</a:t>
            </a:r>
            <a:r>
              <a:rPr lang="en-US" sz="2400" dirty="0"/>
              <a:t> </a:t>
            </a:r>
            <a:r>
              <a:rPr lang="en-US" sz="2400" dirty="0" err="1"/>
              <a:t>potrebu</a:t>
            </a:r>
            <a:r>
              <a:rPr lang="en-US" sz="2400" dirty="0"/>
              <a:t> za </a:t>
            </a:r>
            <a:r>
              <a:rPr lang="hr-HR" sz="2400" dirty="0"/>
              <a:t>stalnim</a:t>
            </a:r>
            <a:r>
              <a:rPr lang="en-US" sz="2400" dirty="0"/>
              <a:t> </a:t>
            </a:r>
            <a:r>
              <a:rPr lang="en-US" sz="2400" dirty="0" err="1"/>
              <a:t>povećanjem</a:t>
            </a:r>
            <a:r>
              <a:rPr lang="en-US" sz="2400" dirty="0"/>
              <a:t> </a:t>
            </a:r>
            <a:r>
              <a:rPr lang="hr-HR" sz="2400" dirty="0"/>
              <a:t>uzimanja neke</a:t>
            </a:r>
            <a:r>
              <a:rPr lang="en-US" sz="2400" dirty="0"/>
              <a:t> </a:t>
            </a:r>
            <a:r>
              <a:rPr lang="en-US" sz="2400" dirty="0" err="1"/>
              <a:t>tvari</a:t>
            </a:r>
            <a:r>
              <a:rPr lang="en-US" sz="2400" dirty="0"/>
              <a:t>, kako bi </a:t>
            </a:r>
            <a:r>
              <a:rPr lang="en-US" sz="2400" dirty="0" err="1"/>
              <a:t>ona</a:t>
            </a:r>
            <a:r>
              <a:rPr lang="en-US" sz="2400" dirty="0"/>
              <a:t> </a:t>
            </a:r>
            <a:r>
              <a:rPr lang="en-US" sz="2400" dirty="0" err="1"/>
              <a:t>izazvala</a:t>
            </a:r>
            <a:r>
              <a:rPr lang="en-US" sz="2400" dirty="0"/>
              <a:t> </a:t>
            </a:r>
            <a:r>
              <a:rPr lang="en-US" sz="2400" dirty="0" err="1"/>
              <a:t>učinak</a:t>
            </a:r>
            <a:r>
              <a:rPr lang="en-US" sz="2400" dirty="0"/>
              <a:t> koji je na </a:t>
            </a:r>
            <a:r>
              <a:rPr lang="en-US" sz="2400" dirty="0" err="1"/>
              <a:t>početku</a:t>
            </a:r>
            <a:r>
              <a:rPr lang="en-US" sz="2400" dirty="0"/>
              <a:t> </a:t>
            </a:r>
            <a:r>
              <a:rPr lang="en-US" sz="2400" dirty="0" err="1"/>
              <a:t>postignut</a:t>
            </a:r>
            <a:r>
              <a:rPr lang="en-US" sz="2400" dirty="0"/>
              <a:t> s </a:t>
            </a:r>
            <a:r>
              <a:rPr lang="en-US" sz="2400" dirty="0" err="1"/>
              <a:t>manjim</a:t>
            </a:r>
            <a:r>
              <a:rPr lang="en-US" sz="2400" dirty="0"/>
              <a:t> </a:t>
            </a:r>
            <a:r>
              <a:rPr lang="en-US" sz="2400" dirty="0" err="1"/>
              <a:t>dozama</a:t>
            </a:r>
            <a:r>
              <a:rPr lang="en-US" sz="2400" dirty="0"/>
              <a:t>.</a:t>
            </a:r>
            <a:endParaRPr lang="hr-HR" sz="2400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DEDEB307-AD08-47C8-8AB0-B87FA0BB47EF}"/>
              </a:ext>
            </a:extLst>
          </p:cNvPr>
          <p:cNvSpPr/>
          <p:nvPr/>
        </p:nvSpPr>
        <p:spPr>
          <a:xfrm>
            <a:off x="4831723" y="4272188"/>
            <a:ext cx="3558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Primjer</a:t>
            </a:r>
            <a:r>
              <a:rPr lang="en-US" b="1" dirty="0"/>
              <a:t> </a:t>
            </a:r>
            <a:r>
              <a:rPr lang="en-US" b="1" dirty="0" err="1"/>
              <a:t>kod</a:t>
            </a:r>
            <a:r>
              <a:rPr lang="en-US" b="1" dirty="0"/>
              <a:t> </a:t>
            </a:r>
            <a:r>
              <a:rPr lang="en-US" b="1" dirty="0" err="1"/>
              <a:t>ovisnosti</a:t>
            </a:r>
            <a:r>
              <a:rPr lang="en-US" b="1" dirty="0"/>
              <a:t> o </a:t>
            </a:r>
            <a:r>
              <a:rPr lang="en-US" b="1" dirty="0" err="1"/>
              <a:t>alkoholu</a:t>
            </a:r>
            <a:r>
              <a:rPr lang="en-US" b="1" dirty="0"/>
              <a:t>?</a:t>
            </a:r>
            <a:endParaRPr lang="hr-HR" b="1" dirty="0"/>
          </a:p>
        </p:txBody>
      </p:sp>
      <p:pic>
        <p:nvPicPr>
          <p:cNvPr id="7" name="Picture 12" descr="pragma_boja-rgb">
            <a:extLst>
              <a:ext uri="{FF2B5EF4-FFF2-40B4-BE49-F238E27FC236}">
                <a16:creationId xmlns:a16="http://schemas.microsoft.com/office/drawing/2014/main" id="{34908B44-4E08-4701-9F3F-8204D7E56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ile:Discussion.png - Wikimedia Commons">
            <a:extLst>
              <a:ext uri="{FF2B5EF4-FFF2-40B4-BE49-F238E27FC236}">
                <a16:creationId xmlns:a16="http://schemas.microsoft.com/office/drawing/2014/main" id="{E6C73AB9-04F8-4574-800F-9920DBF20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29" y="4272188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zervirano mjesto podnožja 1">
            <a:extLst>
              <a:ext uri="{FF2B5EF4-FFF2-40B4-BE49-F238E27FC236}">
                <a16:creationId xmlns:a16="http://schemas.microsoft.com/office/drawing/2014/main" id="{CF9F4C61-8BAD-4D00-83AF-0FFD04C70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03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EC4B9E-080D-4A14-8A46-BD053114B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66" y="231920"/>
            <a:ext cx="11668259" cy="1325563"/>
          </a:xfrm>
        </p:spPr>
        <p:txBody>
          <a:bodyPr/>
          <a:lstStyle/>
          <a:p>
            <a:r>
              <a:rPr lang="en-US" b="1" dirty="0"/>
              <a:t>12. </a:t>
            </a:r>
            <a:r>
              <a:rPr lang="en-US" b="1" dirty="0" err="1"/>
              <a:t>Što</a:t>
            </a:r>
            <a:r>
              <a:rPr lang="en-US" b="1" dirty="0"/>
              <a:t> od </a:t>
            </a:r>
            <a:r>
              <a:rPr lang="en-US" b="1" dirty="0" err="1"/>
              <a:t>navedenog</a:t>
            </a:r>
            <a:r>
              <a:rPr lang="en-US" b="1" dirty="0"/>
              <a:t> </a:t>
            </a:r>
            <a:r>
              <a:rPr lang="en-US" b="1" dirty="0" err="1"/>
              <a:t>nije</a:t>
            </a:r>
            <a:r>
              <a:rPr lang="en-US" b="1" dirty="0"/>
              <a:t> </a:t>
            </a:r>
            <a:r>
              <a:rPr lang="hr-HR" b="1" dirty="0"/>
              <a:t>simptom</a:t>
            </a:r>
            <a:r>
              <a:rPr lang="en-US" b="1" dirty="0"/>
              <a:t> </a:t>
            </a:r>
            <a:r>
              <a:rPr lang="en-US" b="1" dirty="0" err="1"/>
              <a:t>pr</a:t>
            </a:r>
            <a:r>
              <a:rPr lang="hr-HR" b="1" dirty="0" err="1"/>
              <a:t>edoziranja</a:t>
            </a:r>
            <a:r>
              <a:rPr lang="hr-HR" b="1" dirty="0"/>
              <a:t>?</a:t>
            </a:r>
            <a:r>
              <a:rPr lang="en-US" b="1" dirty="0"/>
              <a:t> </a:t>
            </a:r>
            <a:r>
              <a:rPr lang="hr-HR" b="1" i="1" dirty="0"/>
              <a:t>(moguće je više odgovora)</a:t>
            </a:r>
            <a:endParaRPr lang="hr-HR" i="1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66535AF9-34EC-4288-8AEB-C9682B782195}"/>
              </a:ext>
            </a:extLst>
          </p:cNvPr>
          <p:cNvSpPr/>
          <p:nvPr/>
        </p:nvSpPr>
        <p:spPr>
          <a:xfrm>
            <a:off x="838200" y="2988149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sr-Latn-RS" dirty="0"/>
              <a:t>C) </a:t>
            </a:r>
            <a:r>
              <a:rPr lang="hr-HR" altLang="sr-Latn-RS" dirty="0"/>
              <a:t>Pospanost, teško razbuđivanje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DEEE594D-E09C-41D5-8747-BA175BA2F77C}"/>
              </a:ext>
            </a:extLst>
          </p:cNvPr>
          <p:cNvSpPr/>
          <p:nvPr/>
        </p:nvSpPr>
        <p:spPr>
          <a:xfrm>
            <a:off x="838200" y="1690688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sr-Latn-RS" dirty="0"/>
              <a:t>A) </a:t>
            </a:r>
            <a:r>
              <a:rPr lang="hr-HR" altLang="sr-Latn-RS" dirty="0"/>
              <a:t>Vrlo sporo disanje i prestanak disanja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99F713DA-335C-4D90-AF01-3F81C309A4C7}"/>
              </a:ext>
            </a:extLst>
          </p:cNvPr>
          <p:cNvSpPr/>
          <p:nvPr/>
        </p:nvSpPr>
        <p:spPr>
          <a:xfrm>
            <a:off x="6659880" y="1690688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sr-Latn-RS" dirty="0"/>
              <a:t>B) </a:t>
            </a:r>
            <a:r>
              <a:rPr lang="hr-HR" altLang="sr-Latn-RS" dirty="0"/>
              <a:t>Plava boja na usnama i vršcima </a:t>
            </a:r>
            <a:r>
              <a:rPr lang="hr-HR" altLang="sr-Latn-RS" dirty="0" err="1"/>
              <a:t>prstij</a:t>
            </a:r>
            <a:r>
              <a:rPr lang="en-US" altLang="sr-Latn-RS" dirty="0"/>
              <a:t>u</a:t>
            </a:r>
            <a:endParaRPr lang="hr-HR" altLang="sr-Latn-RS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DB34A601-C717-47DF-AC11-A3DECA0BA438}"/>
              </a:ext>
            </a:extLst>
          </p:cNvPr>
          <p:cNvSpPr/>
          <p:nvPr/>
        </p:nvSpPr>
        <p:spPr>
          <a:xfrm>
            <a:off x="6659880" y="2988149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sr-Latn-RS" dirty="0"/>
              <a:t>D) </a:t>
            </a:r>
            <a:r>
              <a:rPr lang="hr-HR" altLang="sr-Latn-RS" dirty="0"/>
              <a:t>Poremećaj svijesti do gubitka svijesti (koma)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2593BFCE-07C4-4B4A-826A-CFEA6E990084}"/>
              </a:ext>
            </a:extLst>
          </p:cNvPr>
          <p:cNvSpPr/>
          <p:nvPr/>
        </p:nvSpPr>
        <p:spPr>
          <a:xfrm>
            <a:off x="838200" y="4285610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sr-Latn-RS" dirty="0"/>
              <a:t>E) </a:t>
            </a:r>
            <a:r>
              <a:rPr lang="hr-HR" altLang="sr-Latn-RS" dirty="0"/>
              <a:t>Gubitak snage</a:t>
            </a: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059B5F95-ECDB-4C67-9882-39E06A0D2BA0}"/>
              </a:ext>
            </a:extLst>
          </p:cNvPr>
          <p:cNvSpPr/>
          <p:nvPr/>
        </p:nvSpPr>
        <p:spPr>
          <a:xfrm>
            <a:off x="6659880" y="4285610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sr-Latn-RS" dirty="0"/>
              <a:t>F) </a:t>
            </a:r>
            <a:r>
              <a:rPr lang="hr-HR" altLang="sr-Latn-RS" dirty="0"/>
              <a:t>Hladna i vlažna koža</a:t>
            </a: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FCE29496-A695-404E-B588-E0A61E2F980C}"/>
              </a:ext>
            </a:extLst>
          </p:cNvPr>
          <p:cNvSpPr/>
          <p:nvPr/>
        </p:nvSpPr>
        <p:spPr>
          <a:xfrm>
            <a:off x="838200" y="5583071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sr-Latn-RS" dirty="0"/>
              <a:t>G) </a:t>
            </a:r>
            <a:r>
              <a:rPr lang="en-US" altLang="sr-Latn-RS" dirty="0" err="1"/>
              <a:t>Visoki</a:t>
            </a:r>
            <a:r>
              <a:rPr lang="hr-HR" altLang="sr-Latn-RS" dirty="0"/>
              <a:t> krvni tlak</a:t>
            </a:r>
          </a:p>
        </p:txBody>
      </p:sp>
      <p:pic>
        <p:nvPicPr>
          <p:cNvPr id="13" name="Picture 12" descr="pragma_boja-rgb">
            <a:extLst>
              <a:ext uri="{FF2B5EF4-FFF2-40B4-BE49-F238E27FC236}">
                <a16:creationId xmlns:a16="http://schemas.microsoft.com/office/drawing/2014/main" id="{5942E845-EB17-4603-9FB4-474A93C8A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zervirano mjesto podnožja 1">
            <a:extLst>
              <a:ext uri="{FF2B5EF4-FFF2-40B4-BE49-F238E27FC236}">
                <a16:creationId xmlns:a16="http://schemas.microsoft.com/office/drawing/2014/main" id="{9B1574E1-67BF-4855-A396-DA7AC0244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01867540-F1AA-42B7-9544-7FBA75437485}"/>
              </a:ext>
            </a:extLst>
          </p:cNvPr>
          <p:cNvSpPr/>
          <p:nvPr/>
        </p:nvSpPr>
        <p:spPr>
          <a:xfrm>
            <a:off x="838200" y="5583071"/>
            <a:ext cx="483108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sr-Latn-RS" dirty="0"/>
              <a:t>G) </a:t>
            </a:r>
            <a:r>
              <a:rPr lang="en-US" altLang="sr-Latn-RS" dirty="0" err="1"/>
              <a:t>Visoki</a:t>
            </a:r>
            <a:r>
              <a:rPr lang="hr-HR" altLang="sr-Latn-RS" dirty="0"/>
              <a:t> krvni tlak</a:t>
            </a:r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83C77649-64FD-49ED-B5B6-53142B0B9B11}"/>
              </a:ext>
            </a:extLst>
          </p:cNvPr>
          <p:cNvSpPr/>
          <p:nvPr/>
        </p:nvSpPr>
        <p:spPr>
          <a:xfrm>
            <a:off x="6659880" y="5583071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sr-Latn-RS" dirty="0"/>
              <a:t>H) </a:t>
            </a:r>
            <a:r>
              <a:rPr lang="en-US" altLang="sr-Latn-RS" dirty="0" err="1"/>
              <a:t>Ubrzani</a:t>
            </a:r>
            <a:r>
              <a:rPr lang="en-US" altLang="sr-Latn-RS" dirty="0"/>
              <a:t> rad </a:t>
            </a:r>
            <a:r>
              <a:rPr lang="en-US" altLang="sr-Latn-RS" dirty="0" err="1"/>
              <a:t>srca</a:t>
            </a:r>
            <a:endParaRPr lang="hr-HR" altLang="sr-Latn-RS" dirty="0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16148008-7571-4E1C-B55E-B9668430A820}"/>
              </a:ext>
            </a:extLst>
          </p:cNvPr>
          <p:cNvSpPr/>
          <p:nvPr/>
        </p:nvSpPr>
        <p:spPr>
          <a:xfrm>
            <a:off x="6659880" y="5583071"/>
            <a:ext cx="483108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sr-Latn-RS" dirty="0"/>
              <a:t>H) </a:t>
            </a:r>
            <a:r>
              <a:rPr lang="en-US" altLang="sr-Latn-RS" dirty="0" err="1"/>
              <a:t>Ubrzani</a:t>
            </a:r>
            <a:r>
              <a:rPr lang="en-US" altLang="sr-Latn-RS" dirty="0"/>
              <a:t> rad </a:t>
            </a:r>
            <a:r>
              <a:rPr lang="en-US" altLang="sr-Latn-RS" dirty="0" err="1"/>
              <a:t>srca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37328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1">
            <a:extLst>
              <a:ext uri="{FF2B5EF4-FFF2-40B4-BE49-F238E27FC236}">
                <a16:creationId xmlns:a16="http://schemas.microsoft.com/office/drawing/2014/main" id="{B8129ED1-4333-4DA6-AB4C-54D2AB3B2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324DD9-1953-49E4-9040-2038140B1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5753"/>
            <a:ext cx="12192000" cy="446276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r-HR" sz="4400" b="1" dirty="0"/>
              <a:t>Kako postupiti u slučaju predoziranja?</a:t>
            </a:r>
            <a:endParaRPr lang="hr-HR" dirty="0"/>
          </a:p>
          <a:p>
            <a:r>
              <a:rPr lang="vi-VN" sz="2400" dirty="0">
                <a:cs typeface="Arial" panose="020B0604020202020204" pitchFamily="34" charset="0"/>
              </a:rPr>
              <a:t>Polegni osobu na pod!</a:t>
            </a:r>
          </a:p>
          <a:p>
            <a:pPr algn="just"/>
            <a:r>
              <a:rPr lang="vi-VN" sz="2400" dirty="0">
                <a:cs typeface="Arial" panose="020B0604020202020204" pitchFamily="34" charset="0"/>
              </a:rPr>
              <a:t>Okreni je na bok i zabaci joj glavu prema natrag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400" dirty="0">
                <a:cs typeface="Arial" panose="020B0604020202020204" pitchFamily="34" charset="0"/>
              </a:rPr>
              <a:t> To će joj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2400" dirty="0">
                <a:cs typeface="Arial" panose="020B0604020202020204" pitchFamily="34" charset="0"/>
              </a:rPr>
              <a:t>lakš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ati</a:t>
            </a:r>
            <a:r>
              <a:rPr lang="vi-VN" sz="2400" dirty="0">
                <a:cs typeface="Arial" panose="020B0604020202020204" pitchFamily="34" charset="0"/>
              </a:rPr>
              <a:t> disanje, a u slučaju povraćanja spriječiti da sadržaj iz usne šupljine uđe u pluća i prouzroči gušenje.</a:t>
            </a:r>
          </a:p>
          <a:p>
            <a:pPr algn="just"/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NAZOVI HITNU POMOĆ </a:t>
            </a:r>
            <a:r>
              <a:rPr lang="vi-VN" sz="2400" dirty="0">
                <a:cs typeface="Arial" panose="020B0604020202020204" pitchFamily="34" charset="0"/>
              </a:rPr>
              <a:t>– tel: </a:t>
            </a:r>
            <a:r>
              <a:rPr lang="hr-H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94</a:t>
            </a:r>
            <a:r>
              <a:rPr lang="hr-H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ili </a:t>
            </a:r>
            <a:r>
              <a:rPr lang="hr-H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cs typeface="Arial" panose="020B0604020202020204" pitchFamily="34" charset="0"/>
            </a:endParaRPr>
          </a:p>
          <a:p>
            <a:pPr algn="just"/>
            <a:r>
              <a:rPr lang="vi-VN" sz="2400" dirty="0">
                <a:cs typeface="Arial" panose="020B0604020202020204" pitchFamily="34" charset="0"/>
              </a:rPr>
              <a:t>Ne puštaj osobu samu! Ako je moraš ostaviti, osobi bez svijesti osiguraj meki oslonac podmetnut pod leđa kako bi ostala u bočnom položaju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cs typeface="Arial" panose="020B0604020202020204" pitchFamily="34" charset="0"/>
            </a:endParaRPr>
          </a:p>
          <a:p>
            <a:pPr algn="just"/>
            <a:r>
              <a:rPr lang="vi-VN" sz="2400" dirty="0">
                <a:cs typeface="Arial" panose="020B0604020202020204" pitchFamily="34" charset="0"/>
              </a:rPr>
              <a:t>Ako NE DIŠE, pristupi umjetnom disanju usta na usta.</a:t>
            </a:r>
          </a:p>
          <a:p>
            <a:pPr algn="just"/>
            <a:r>
              <a:rPr lang="vi-VN" sz="2400" dirty="0">
                <a:cs typeface="Arial" panose="020B0604020202020204" pitchFamily="34" charset="0"/>
              </a:rPr>
              <a:t>Ako možeš, obavijesti liječnika hitne pomoći o vrsti droge kojom se osoba predozirala. To joj može spasiti život!</a:t>
            </a:r>
          </a:p>
          <a:p>
            <a:endParaRPr lang="hr-HR" sz="2400" dirty="0"/>
          </a:p>
        </p:txBody>
      </p:sp>
      <p:pic>
        <p:nvPicPr>
          <p:cNvPr id="51204" name="Picture 4" descr="Pitanja iz prve pomoći - I. dio - PetaBrzina">
            <a:extLst>
              <a:ext uri="{FF2B5EF4-FFF2-40B4-BE49-F238E27FC236}">
                <a16:creationId xmlns:a16="http://schemas.microsoft.com/office/drawing/2014/main" id="{D50465EE-898E-4A31-86A4-60067D046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598" y="512360"/>
            <a:ext cx="1367955" cy="136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732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AD6FDE-5249-4AA2-A5A4-3C0C7153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61" y="365125"/>
            <a:ext cx="11694017" cy="1325563"/>
          </a:xfrm>
        </p:spPr>
        <p:txBody>
          <a:bodyPr/>
          <a:lstStyle/>
          <a:p>
            <a:r>
              <a:rPr lang="en-US" b="1" dirty="0"/>
              <a:t>13. </a:t>
            </a:r>
            <a:r>
              <a:rPr lang="hr-HR" b="1" dirty="0"/>
              <a:t>Pušenje kanabisa je manje štetno nego pušenje cigareta.</a:t>
            </a:r>
            <a:endParaRPr lang="hr-HR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F6BC302B-3D79-47BF-BA3F-65CAAF59EE1B}"/>
              </a:ext>
            </a:extLst>
          </p:cNvPr>
          <p:cNvSpPr/>
          <p:nvPr/>
        </p:nvSpPr>
        <p:spPr>
          <a:xfrm>
            <a:off x="2152650" y="2992278"/>
            <a:ext cx="3059430" cy="873444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endParaRPr lang="hr-HR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3D3C286E-9AF9-4FB1-BF59-ABE2BB5D5FB8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endParaRPr lang="hr-HR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0AE95367-A6E5-4245-8BF3-EC2EF1436AC5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endParaRPr lang="hr-HR" dirty="0"/>
          </a:p>
        </p:txBody>
      </p:sp>
      <p:pic>
        <p:nvPicPr>
          <p:cNvPr id="10" name="Picture 12" descr="pragma_boja-rgb">
            <a:extLst>
              <a:ext uri="{FF2B5EF4-FFF2-40B4-BE49-F238E27FC236}">
                <a16:creationId xmlns:a16="http://schemas.microsoft.com/office/drawing/2014/main" id="{58FC4B63-E501-429D-9A1D-FD8B68683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zervirano mjesto podnožja 1">
            <a:extLst>
              <a:ext uri="{FF2B5EF4-FFF2-40B4-BE49-F238E27FC236}">
                <a16:creationId xmlns:a16="http://schemas.microsoft.com/office/drawing/2014/main" id="{11BD75A8-315E-441D-925E-443F8950C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657526B6-E2D1-4300-A407-DA86A635BB48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843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0A2BE2C0-BD84-4E00-B2F8-4AC7B9B5B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9169"/>
            <a:ext cx="12192000" cy="193899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Oko 17 % maloljetnika u Hrvatskoj konzumira kanabis. Konzumenti kanabisa često ga puše s duhanom, ali kanabis sadrži više katrana nego duhan i konzumenti često dublje udišu i zadržavaju dim duže u svojim plućima. Kanabis ima niz štetnih posljedica: može izazvati teškoće pamćenja, govora, ravnoteže, brzine refleksa, smetnje pri vožnji, sve do težih posljedica poput psihoze („ludila”), halucinacija, depresije...</a:t>
            </a:r>
          </a:p>
        </p:txBody>
      </p:sp>
      <p:pic>
        <p:nvPicPr>
          <p:cNvPr id="9" name="Picture 12" descr="pragma_boja-rgb">
            <a:extLst>
              <a:ext uri="{FF2B5EF4-FFF2-40B4-BE49-F238E27FC236}">
                <a16:creationId xmlns:a16="http://schemas.microsoft.com/office/drawing/2014/main" id="{237DC1E0-A024-4358-A596-B5C3C798E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zervirano mjesto podnožja 1">
            <a:extLst>
              <a:ext uri="{FF2B5EF4-FFF2-40B4-BE49-F238E27FC236}">
                <a16:creationId xmlns:a16="http://schemas.microsoft.com/office/drawing/2014/main" id="{82F214AA-ED1A-40C2-AF52-CA2DAD62C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358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E8DAD2-2D10-47CF-AB1C-7B65F402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28" y="340592"/>
            <a:ext cx="11616744" cy="1325563"/>
          </a:xfrm>
        </p:spPr>
        <p:txBody>
          <a:bodyPr>
            <a:normAutofit/>
          </a:bodyPr>
          <a:lstStyle/>
          <a:p>
            <a:r>
              <a:rPr lang="en-US" altLang="sr-Latn-RS" sz="4000" b="1" dirty="0">
                <a:ea typeface="ＭＳ Ｐゴシック" panose="020B0600070205080204" pitchFamily="34" charset="-128"/>
              </a:rPr>
              <a:t>14.</a:t>
            </a:r>
            <a:r>
              <a:rPr lang="hr-HR" altLang="sr-Latn-RS" sz="4000" b="1" dirty="0">
                <a:ea typeface="ＭＳ Ｐゴシック" panose="020B0600070205080204" pitchFamily="34" charset="-128"/>
              </a:rPr>
              <a:t> </a:t>
            </a:r>
            <a:r>
              <a:rPr lang="en-US" altLang="sr-Latn-RS" sz="4000" b="1" dirty="0">
                <a:ea typeface="ＭＳ Ｐゴシック" panose="020B0600070205080204" pitchFamily="34" charset="-128"/>
              </a:rPr>
              <a:t>Što od </a:t>
            </a:r>
            <a:r>
              <a:rPr lang="en-US" altLang="sr-Latn-RS" sz="4000" b="1" dirty="0" err="1">
                <a:ea typeface="ＭＳ Ｐゴシック" panose="020B0600070205080204" pitchFamily="34" charset="-128"/>
              </a:rPr>
              <a:t>navedenog</a:t>
            </a:r>
            <a:r>
              <a:rPr lang="en-US" altLang="sr-Latn-RS" sz="4000" b="1" dirty="0">
                <a:ea typeface="ＭＳ Ｐゴシック" panose="020B0600070205080204" pitchFamily="34" charset="-128"/>
              </a:rPr>
              <a:t> </a:t>
            </a:r>
            <a:r>
              <a:rPr lang="en-US" altLang="sr-Latn-RS" sz="4000" b="1" dirty="0" err="1">
                <a:ea typeface="ＭＳ Ｐゴシック" panose="020B0600070205080204" pitchFamily="34" charset="-128"/>
              </a:rPr>
              <a:t>nije</a:t>
            </a:r>
            <a:r>
              <a:rPr lang="en-US" altLang="sr-Latn-RS" sz="4000" b="1" dirty="0">
                <a:ea typeface="ＭＳ Ｐゴシック" panose="020B0600070205080204" pitchFamily="34" charset="-128"/>
              </a:rPr>
              <a:t> s</a:t>
            </a:r>
            <a:r>
              <a:rPr lang="hr-HR" altLang="sr-Latn-RS" sz="4000" b="1" dirty="0" err="1">
                <a:ea typeface="ＭＳ Ｐゴシック" panose="020B0600070205080204" pitchFamily="34" charset="-128"/>
              </a:rPr>
              <a:t>imptom</a:t>
            </a:r>
            <a:r>
              <a:rPr lang="en-US" altLang="sr-Latn-RS" sz="4000" b="1" dirty="0">
                <a:ea typeface="ＭＳ Ｐゴシック" panose="020B0600070205080204" pitchFamily="34" charset="-128"/>
              </a:rPr>
              <a:t> o</a:t>
            </a:r>
            <a:r>
              <a:rPr lang="hr-HR" altLang="sr-Latn-RS" sz="4000" b="1" dirty="0" err="1">
                <a:ea typeface="ＭＳ Ｐゴシック" panose="020B0600070205080204" pitchFamily="34" charset="-128"/>
              </a:rPr>
              <a:t>visnosti</a:t>
            </a:r>
            <a:r>
              <a:rPr lang="hr-HR" altLang="sr-Latn-RS" sz="4000" b="1" dirty="0">
                <a:ea typeface="ＭＳ Ｐゴシック" panose="020B0600070205080204" pitchFamily="34" charset="-128"/>
              </a:rPr>
              <a:t> o</a:t>
            </a:r>
            <a:r>
              <a:rPr lang="en-US" altLang="sr-Latn-RS" sz="4000" b="1" dirty="0">
                <a:ea typeface="ＭＳ Ｐゴシック" panose="020B0600070205080204" pitchFamily="34" charset="-128"/>
              </a:rPr>
              <a:t> </a:t>
            </a:r>
            <a:r>
              <a:rPr lang="hr-HR" altLang="sr-Latn-RS" sz="4000" b="1" dirty="0">
                <a:ea typeface="ＭＳ Ｐゴシック" panose="020B0600070205080204" pitchFamily="34" charset="-128"/>
              </a:rPr>
              <a:t>kocki i klađenju </a:t>
            </a:r>
            <a:r>
              <a:rPr lang="en-US" altLang="sr-Latn-RS" sz="4000" b="1" dirty="0">
                <a:ea typeface="ＭＳ Ｐゴシック" panose="020B0600070205080204" pitchFamily="34" charset="-128"/>
              </a:rPr>
              <a:t>u </a:t>
            </a:r>
            <a:r>
              <a:rPr lang="en-US" altLang="sr-Latn-RS" sz="4000" b="1" dirty="0" err="1">
                <a:ea typeface="ＭＳ Ｐゴシック" panose="020B0600070205080204" pitchFamily="34" charset="-128"/>
              </a:rPr>
              <a:t>adolescentnoj</a:t>
            </a:r>
            <a:r>
              <a:rPr lang="en-US" altLang="sr-Latn-RS" sz="4000" b="1" dirty="0">
                <a:ea typeface="ＭＳ Ｐゴシック" panose="020B0600070205080204" pitchFamily="34" charset="-128"/>
              </a:rPr>
              <a:t> </a:t>
            </a:r>
            <a:r>
              <a:rPr lang="en-US" altLang="sr-Latn-RS" sz="4000" b="1" dirty="0" err="1">
                <a:ea typeface="ＭＳ Ｐゴシック" panose="020B0600070205080204" pitchFamily="34" charset="-128"/>
              </a:rPr>
              <a:t>dobi</a:t>
            </a:r>
            <a:r>
              <a:rPr lang="en-US" altLang="sr-Latn-RS" sz="4000" b="1" dirty="0">
                <a:ea typeface="ＭＳ Ｐゴシック" panose="020B0600070205080204" pitchFamily="34" charset="-128"/>
              </a:rPr>
              <a:t>?</a:t>
            </a:r>
            <a:endParaRPr lang="hr-HR" sz="4000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AF1402AE-2123-4323-B000-D92526CF0ACF}"/>
              </a:ext>
            </a:extLst>
          </p:cNvPr>
          <p:cNvSpPr/>
          <p:nvPr/>
        </p:nvSpPr>
        <p:spPr>
          <a:xfrm>
            <a:off x="1039593" y="2795554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sr-Latn-RS" dirty="0">
                <a:ea typeface="ＭＳ Ｐゴシック" panose="020B0600070205080204" pitchFamily="34" charset="-128"/>
              </a:rPr>
              <a:t>A) </a:t>
            </a:r>
            <a:r>
              <a:rPr lang="en-US" altLang="sr-Latn-RS" dirty="0" err="1">
                <a:ea typeface="ＭＳ Ｐゴシック" panose="020B0600070205080204" pitchFamily="34" charset="-128"/>
              </a:rPr>
              <a:t>Financijska</a:t>
            </a:r>
            <a:r>
              <a:rPr lang="en-US" altLang="sr-Latn-RS" dirty="0">
                <a:ea typeface="ＭＳ Ｐゴシック" panose="020B0600070205080204" pitchFamily="34" charset="-128"/>
              </a:rPr>
              <a:t> </a:t>
            </a:r>
            <a:r>
              <a:rPr lang="en-US" altLang="sr-Latn-RS" dirty="0" err="1">
                <a:ea typeface="ＭＳ Ｐゴシック" panose="020B0600070205080204" pitchFamily="34" charset="-128"/>
              </a:rPr>
              <a:t>neovisnost</a:t>
            </a:r>
            <a:r>
              <a:rPr lang="en-US" altLang="sr-Latn-RS" dirty="0">
                <a:ea typeface="ＭＳ Ｐゴシック" panose="020B0600070205080204" pitchFamily="34" charset="-128"/>
              </a:rPr>
              <a:t> o </a:t>
            </a:r>
            <a:r>
              <a:rPr lang="en-US" altLang="sr-Latn-RS" dirty="0" err="1">
                <a:ea typeface="ＭＳ Ｐゴシック" panose="020B0600070205080204" pitchFamily="34" charset="-128"/>
              </a:rPr>
              <a:t>roditeljima</a:t>
            </a:r>
            <a:endParaRPr lang="hr-HR" altLang="sr-Latn-RS" dirty="0">
              <a:ea typeface="ＭＳ Ｐゴシック" panose="020B0600070205080204" pitchFamily="34" charset="-128"/>
            </a:endParaRP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25B0F8E9-B357-40A2-BA13-4B33248BAFEE}"/>
              </a:ext>
            </a:extLst>
          </p:cNvPr>
          <p:cNvSpPr/>
          <p:nvPr/>
        </p:nvSpPr>
        <p:spPr>
          <a:xfrm>
            <a:off x="1039593" y="4152388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sr-Latn-RS" dirty="0">
                <a:ea typeface="ＭＳ Ｐゴシック" panose="020B0600070205080204" pitchFamily="34" charset="-128"/>
              </a:rPr>
              <a:t>C) </a:t>
            </a:r>
            <a:r>
              <a:rPr lang="hr-HR" altLang="sr-Latn-RS" dirty="0">
                <a:ea typeface="ＭＳ Ｐゴシック" panose="020B0600070205080204" pitchFamily="34" charset="-128"/>
              </a:rPr>
              <a:t>Stalno praćenje sportskih rezultata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EADA5119-3CCF-4A1B-9C5D-08FBFFF838C2}"/>
              </a:ext>
            </a:extLst>
          </p:cNvPr>
          <p:cNvSpPr/>
          <p:nvPr/>
        </p:nvSpPr>
        <p:spPr>
          <a:xfrm>
            <a:off x="6484083" y="4152388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sr-Latn-RS" dirty="0">
                <a:ea typeface="ＭＳ Ｐゴシック" panose="020B0600070205080204" pitchFamily="34" charset="-128"/>
              </a:rPr>
              <a:t>D) </a:t>
            </a:r>
            <a:r>
              <a:rPr lang="hr-HR" altLang="sr-Latn-RS" dirty="0">
                <a:ea typeface="ＭＳ Ｐゴシック" panose="020B0600070205080204" pitchFamily="34" charset="-128"/>
              </a:rPr>
              <a:t>Udaljavanje od prijatelja i obitelji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D92CC653-5F5F-46EB-9FC3-16FC25832B0E}"/>
              </a:ext>
            </a:extLst>
          </p:cNvPr>
          <p:cNvSpPr/>
          <p:nvPr/>
        </p:nvSpPr>
        <p:spPr>
          <a:xfrm>
            <a:off x="6484083" y="2795554"/>
            <a:ext cx="4831080" cy="983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sr-Latn-RS" dirty="0">
                <a:ea typeface="ＭＳ Ｐゴシック" panose="020B0600070205080204" pitchFamily="34" charset="-128"/>
              </a:rPr>
              <a:t>B) </a:t>
            </a:r>
            <a:r>
              <a:rPr lang="hr-HR" altLang="sr-Latn-RS" dirty="0">
                <a:ea typeface="ＭＳ Ｐゴシック" panose="020B0600070205080204" pitchFamily="34" charset="-128"/>
              </a:rPr>
              <a:t>Izostanci iz škole</a:t>
            </a:r>
          </a:p>
        </p:txBody>
      </p:sp>
      <p:pic>
        <p:nvPicPr>
          <p:cNvPr id="11" name="Picture 12" descr="pragma_boja-rgb">
            <a:extLst>
              <a:ext uri="{FF2B5EF4-FFF2-40B4-BE49-F238E27FC236}">
                <a16:creationId xmlns:a16="http://schemas.microsoft.com/office/drawing/2014/main" id="{4B63F010-76AC-4DDC-B6CC-BDBCF03F7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zervirano mjesto podnožja 1">
            <a:extLst>
              <a:ext uri="{FF2B5EF4-FFF2-40B4-BE49-F238E27FC236}">
                <a16:creationId xmlns:a16="http://schemas.microsoft.com/office/drawing/2014/main" id="{60261EB3-9473-41B5-945C-EDABC85DF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28E89A01-2068-4D88-AE5A-4AAB7639989B}"/>
              </a:ext>
            </a:extLst>
          </p:cNvPr>
          <p:cNvSpPr/>
          <p:nvPr/>
        </p:nvSpPr>
        <p:spPr>
          <a:xfrm>
            <a:off x="1039593" y="2795554"/>
            <a:ext cx="483108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sr-Latn-RS" dirty="0">
                <a:ea typeface="ＭＳ Ｐゴシック" panose="020B0600070205080204" pitchFamily="34" charset="-128"/>
              </a:rPr>
              <a:t>A) </a:t>
            </a:r>
            <a:r>
              <a:rPr lang="en-US" altLang="sr-Latn-RS" dirty="0" err="1">
                <a:ea typeface="ＭＳ Ｐゴシック" panose="020B0600070205080204" pitchFamily="34" charset="-128"/>
              </a:rPr>
              <a:t>Financijska</a:t>
            </a:r>
            <a:r>
              <a:rPr lang="en-US" altLang="sr-Latn-RS" dirty="0">
                <a:ea typeface="ＭＳ Ｐゴシック" panose="020B0600070205080204" pitchFamily="34" charset="-128"/>
              </a:rPr>
              <a:t> </a:t>
            </a:r>
            <a:r>
              <a:rPr lang="en-US" altLang="sr-Latn-RS" dirty="0" err="1">
                <a:ea typeface="ＭＳ Ｐゴシック" panose="020B0600070205080204" pitchFamily="34" charset="-128"/>
              </a:rPr>
              <a:t>neovisnost</a:t>
            </a:r>
            <a:r>
              <a:rPr lang="en-US" altLang="sr-Latn-RS" dirty="0">
                <a:ea typeface="ＭＳ Ｐゴシック" panose="020B0600070205080204" pitchFamily="34" charset="-128"/>
              </a:rPr>
              <a:t> o </a:t>
            </a:r>
            <a:r>
              <a:rPr lang="en-US" altLang="sr-Latn-RS" dirty="0" err="1">
                <a:ea typeface="ＭＳ Ｐゴシック" panose="020B0600070205080204" pitchFamily="34" charset="-128"/>
              </a:rPr>
              <a:t>roditeljima</a:t>
            </a:r>
            <a:endParaRPr lang="hr-HR" altLang="sr-Latn-R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925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72E69A3-0FB8-4AC9-B93E-1E08A9455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95213"/>
            <a:ext cx="12192000" cy="156966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>
                <a:ea typeface="ＭＳ Ｐゴシック" charset="-128"/>
                <a:cs typeface="Arial" panose="020B0604020202020204" pitchFamily="34" charset="0"/>
              </a:rPr>
              <a:t>Iako</a:t>
            </a:r>
            <a:r>
              <a:rPr lang="en-US" sz="2400" dirty="0">
                <a:ea typeface="ＭＳ Ｐゴシック" charset="-128"/>
                <a:cs typeface="Arial" panose="020B0604020202020204" pitchFamily="34" charset="0"/>
              </a:rPr>
              <a:t> se </a:t>
            </a:r>
            <a:r>
              <a:rPr lang="en-US" sz="2400" dirty="0" err="1">
                <a:ea typeface="ＭＳ Ｐゴシック" charset="-128"/>
                <a:cs typeface="Arial" panose="020B0604020202020204" pitchFamily="34" charset="0"/>
              </a:rPr>
              <a:t>često</a:t>
            </a:r>
            <a:r>
              <a:rPr lang="en-US" sz="2400" dirty="0">
                <a:ea typeface="ＭＳ Ｐゴシック" charset="-128"/>
                <a:cs typeface="Arial" panose="020B0604020202020204" pitchFamily="34" charset="0"/>
              </a:rPr>
              <a:t> o </a:t>
            </a:r>
            <a:r>
              <a:rPr lang="en-US" sz="2400" dirty="0" err="1">
                <a:ea typeface="ＭＳ Ｐゴシック" charset="-128"/>
                <a:cs typeface="Arial" panose="020B0604020202020204" pitchFamily="34" charset="0"/>
              </a:rPr>
              <a:t>ovisnosti</a:t>
            </a:r>
            <a:r>
              <a:rPr lang="en-US" sz="2400" dirty="0">
                <a:ea typeface="ＭＳ Ｐゴシック" charset="-128"/>
                <a:cs typeface="Arial" panose="020B0604020202020204" pitchFamily="34" charset="0"/>
              </a:rPr>
              <a:t> govori kao o </a:t>
            </a:r>
            <a:r>
              <a:rPr lang="hr-HR" sz="2400" dirty="0">
                <a:ea typeface="ＭＳ Ｐゴシック" charset="-128"/>
                <a:cs typeface="Arial" panose="020B0604020202020204" pitchFamily="34" charset="0"/>
              </a:rPr>
              <a:t>„</a:t>
            </a:r>
            <a:r>
              <a:rPr lang="en-US" sz="2400" dirty="0" err="1">
                <a:ea typeface="ＭＳ Ｐゴシック" charset="-128"/>
                <a:cs typeface="Arial" panose="020B0604020202020204" pitchFamily="34" charset="0"/>
              </a:rPr>
              <a:t>samo</a:t>
            </a:r>
            <a:r>
              <a:rPr lang="en-US" sz="2400" dirty="0"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ＭＳ Ｐゴシック" charset="-128"/>
                <a:cs typeface="Arial" panose="020B0604020202020204" pitchFamily="34" charset="0"/>
              </a:rPr>
              <a:t>lošoj</a:t>
            </a:r>
            <a:r>
              <a:rPr lang="en-US" sz="2400" dirty="0"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ＭＳ Ｐゴシック" charset="-128"/>
                <a:cs typeface="Arial" panose="020B0604020202020204" pitchFamily="34" charset="0"/>
              </a:rPr>
              <a:t>navici</a:t>
            </a:r>
            <a:r>
              <a:rPr lang="hr-HR" sz="2400" dirty="0">
                <a:ea typeface="ＭＳ Ｐゴシック" charset="-128"/>
                <a:cs typeface="Arial" panose="020B0604020202020204" pitchFamily="34" charset="0"/>
              </a:rPr>
              <a:t>”</a:t>
            </a:r>
            <a:r>
              <a:rPr lang="en-US" sz="2400" dirty="0">
                <a:ea typeface="ＭＳ Ｐゴシック" charset="-128"/>
                <a:cs typeface="Arial" panose="020B0604020202020204" pitchFamily="34" charset="0"/>
              </a:rPr>
              <a:t>, </a:t>
            </a:r>
            <a:r>
              <a:rPr lang="en-US" sz="2400" b="1" dirty="0">
                <a:ea typeface="ＭＳ Ｐゴシック" charset="-128"/>
                <a:cs typeface="Arial" panose="020B0604020202020204" pitchFamily="34" charset="0"/>
              </a:rPr>
              <a:t>o</a:t>
            </a:r>
            <a:r>
              <a:rPr lang="hr-HR" sz="2400" b="1" dirty="0" err="1">
                <a:solidFill>
                  <a:sysClr val="windowText" lastClr="000000"/>
                </a:solidFill>
                <a:ea typeface="ＭＳ Ｐゴシック" charset="-128"/>
                <a:cs typeface="Arial" panose="020B0604020202020204" pitchFamily="34" charset="0"/>
              </a:rPr>
              <a:t>visnost</a:t>
            </a:r>
            <a:r>
              <a:rPr lang="hr-HR" sz="2400" b="1" dirty="0">
                <a:solidFill>
                  <a:sysClr val="windowText" lastClr="000000"/>
                </a:solidFill>
                <a:ea typeface="ＭＳ Ｐゴシック" charset="-128"/>
                <a:cs typeface="Arial" panose="020B0604020202020204" pitchFamily="34" charset="0"/>
              </a:rPr>
              <a:t> je bolest </a:t>
            </a:r>
            <a:r>
              <a:rPr lang="hr-HR" sz="2400" dirty="0">
                <a:solidFill>
                  <a:sysClr val="windowText" lastClr="000000"/>
                </a:solidFill>
                <a:ea typeface="ＭＳ Ｐゴシック" charset="-128"/>
                <a:cs typeface="Arial" panose="020B0604020202020204" pitchFamily="34" charset="0"/>
              </a:rPr>
              <a:t>jer ostavlja dugotrajne negativne fizičke, psihičke, ali i društvene posljedice na osobu: razna oštećenja organa i/ili bolesti poput raka, loše pamćenje, teškoće s učenjem, loše obavljanje svakodnevnih zadataka, izoliranost iz društva, nezaposlenost, kriminalitet…</a:t>
            </a:r>
          </a:p>
        </p:txBody>
      </p:sp>
      <p:pic>
        <p:nvPicPr>
          <p:cNvPr id="10" name="Picture 12" descr="pragma_boja-rgb">
            <a:extLst>
              <a:ext uri="{FF2B5EF4-FFF2-40B4-BE49-F238E27FC236}">
                <a16:creationId xmlns:a16="http://schemas.microsoft.com/office/drawing/2014/main" id="{26521FAD-4EED-49D4-BDAF-C9C4B1581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zervirano mjesto podnožja 1">
            <a:extLst>
              <a:ext uri="{FF2B5EF4-FFF2-40B4-BE49-F238E27FC236}">
                <a16:creationId xmlns:a16="http://schemas.microsoft.com/office/drawing/2014/main" id="{71A3EC3D-756F-441D-B952-6731618B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  <p:pic>
        <p:nvPicPr>
          <p:cNvPr id="9218" name="Picture 2" descr="Is Addiction a Mental Illness? | Calgary Dream Centre">
            <a:extLst>
              <a:ext uri="{FF2B5EF4-FFF2-40B4-BE49-F238E27FC236}">
                <a16:creationId xmlns:a16="http://schemas.microsoft.com/office/drawing/2014/main" id="{1F2192BF-B015-4035-8743-2920302D9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1D0CE"/>
              </a:clrFrom>
              <a:clrTo>
                <a:srgbClr val="D1D0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2" b="6999"/>
          <a:stretch/>
        </p:blipFill>
        <p:spPr bwMode="auto">
          <a:xfrm>
            <a:off x="3311528" y="3693128"/>
            <a:ext cx="5253841" cy="295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rrow Icon Graphic by ahlangraphic · Creative Fabrica">
            <a:extLst>
              <a:ext uri="{FF2B5EF4-FFF2-40B4-BE49-F238E27FC236}">
                <a16:creationId xmlns:a16="http://schemas.microsoft.com/office/drawing/2014/main" id="{68183447-2DC7-4D95-88B5-3FEE5C63C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23057" r="26618" b="23254"/>
          <a:stretch/>
        </p:blipFill>
        <p:spPr bwMode="auto">
          <a:xfrm rot="10800000">
            <a:off x="10747957" y="4518315"/>
            <a:ext cx="552657" cy="48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A913480F-CB11-4264-A747-4FAD8F977507}"/>
              </a:ext>
            </a:extLst>
          </p:cNvPr>
          <p:cNvSpPr txBox="1"/>
          <p:nvPr/>
        </p:nvSpPr>
        <p:spPr>
          <a:xfrm>
            <a:off x="10730231" y="4161298"/>
            <a:ext cx="75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KVIZ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214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2F96F9A5-8664-459D-882A-AAE1048D0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815"/>
            <a:ext cx="12192000" cy="267765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2400" dirty="0">
                <a:ea typeface="ＭＳ Ｐゴシック" charset="-128"/>
              </a:rPr>
              <a:t>Najčešća životna dob u kojoj se osobe u Hrvatskoj upuštaju u kockanje je 15 do 25 godina, pretežito su muškog spola, a omjer djevojaka i mladića kreće se oko 1:4</a:t>
            </a:r>
            <a:r>
              <a:rPr lang="en-US" sz="2400" dirty="0">
                <a:ea typeface="ＭＳ Ｐゴシック" charset="-128"/>
              </a:rPr>
              <a:t>. </a:t>
            </a:r>
            <a:r>
              <a:rPr lang="en-US" sz="2400" dirty="0" err="1">
                <a:ea typeface="ＭＳ Ｐゴシック" charset="-128"/>
              </a:rPr>
              <a:t>Upravo</a:t>
            </a:r>
            <a:r>
              <a:rPr lang="en-US" sz="2400" dirty="0">
                <a:ea typeface="ＭＳ Ｐゴシック" charset="-128"/>
              </a:rPr>
              <a:t> u </a:t>
            </a:r>
            <a:r>
              <a:rPr lang="en-US" sz="2400" dirty="0" err="1">
                <a:ea typeface="ＭＳ Ｐゴシック" charset="-128"/>
              </a:rPr>
              <a:t>toj</a:t>
            </a:r>
            <a:r>
              <a:rPr lang="en-US" sz="2400" dirty="0">
                <a:ea typeface="ＭＳ Ｐゴシック" charset="-128"/>
              </a:rPr>
              <a:t> dobi, </a:t>
            </a:r>
            <a:r>
              <a:rPr lang="en-US" sz="2400" dirty="0" err="1">
                <a:ea typeface="ＭＳ Ｐゴシック" charset="-128"/>
              </a:rPr>
              <a:t>zbog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dirty="0" err="1">
                <a:ea typeface="ＭＳ Ｐゴシック" charset="-128"/>
              </a:rPr>
              <a:t>razvijene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dirty="0" err="1">
                <a:ea typeface="ＭＳ Ｐゴシック" charset="-128"/>
              </a:rPr>
              <a:t>ovisnosti</a:t>
            </a:r>
            <a:r>
              <a:rPr lang="en-US" sz="2400" dirty="0">
                <a:ea typeface="ＭＳ Ｐゴシック" charset="-128"/>
              </a:rPr>
              <a:t> o </a:t>
            </a:r>
            <a:r>
              <a:rPr lang="en-US" sz="2400" dirty="0" err="1">
                <a:ea typeface="ＭＳ Ｐゴシック" charset="-128"/>
              </a:rPr>
              <a:t>klađenju</a:t>
            </a:r>
            <a:r>
              <a:rPr lang="en-US" sz="2400" dirty="0">
                <a:ea typeface="ＭＳ Ｐゴシック" charset="-128"/>
              </a:rPr>
              <a:t>, </a:t>
            </a:r>
            <a:r>
              <a:rPr lang="en-US" sz="2400" dirty="0" err="1">
                <a:ea typeface="ＭＳ Ｐゴシック" charset="-128"/>
              </a:rPr>
              <a:t>raste</a:t>
            </a:r>
            <a:r>
              <a:rPr lang="en-US" sz="2400" dirty="0">
                <a:ea typeface="ＭＳ Ｐゴシック" charset="-128"/>
              </a:rPr>
              <a:t> potreba za </a:t>
            </a:r>
            <a:r>
              <a:rPr lang="en-US" sz="2400" dirty="0" err="1">
                <a:ea typeface="ＭＳ Ｐゴシック" charset="-128"/>
              </a:rPr>
              <a:t>povećanjem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dirty="0" err="1">
                <a:ea typeface="ＭＳ Ｐゴシック" charset="-128"/>
              </a:rPr>
              <a:t>džeparca</a:t>
            </a:r>
            <a:r>
              <a:rPr lang="en-US" sz="2400" dirty="0">
                <a:ea typeface="ＭＳ Ｐゴシック" charset="-128"/>
              </a:rPr>
              <a:t>. </a:t>
            </a:r>
            <a:r>
              <a:rPr lang="en-US" sz="2400" dirty="0" err="1">
                <a:ea typeface="ＭＳ Ｐゴシック" charset="-128"/>
              </a:rPr>
              <a:t>Često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dirty="0" err="1">
                <a:ea typeface="ＭＳ Ｐゴシック" charset="-128"/>
              </a:rPr>
              <a:t>postoje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dirty="0" err="1">
                <a:ea typeface="ＭＳ Ｐゴシック" charset="-128"/>
              </a:rPr>
              <a:t>zablude</a:t>
            </a:r>
            <a:r>
              <a:rPr lang="en-US" sz="2400" dirty="0">
                <a:ea typeface="ＭＳ Ｐゴシック" charset="-128"/>
              </a:rPr>
              <a:t> da </a:t>
            </a:r>
            <a:r>
              <a:rPr lang="en-US" sz="2400" dirty="0" err="1">
                <a:ea typeface="ＭＳ Ｐゴシック" charset="-128"/>
              </a:rPr>
              <a:t>moraš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dirty="0" err="1">
                <a:ea typeface="ＭＳ Ｐゴシック" charset="-128"/>
              </a:rPr>
              <a:t>kockati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dirty="0" err="1">
                <a:ea typeface="ＭＳ Ｐゴシック" charset="-128"/>
              </a:rPr>
              <a:t>svaki</a:t>
            </a:r>
            <a:r>
              <a:rPr lang="en-US" sz="2400" dirty="0">
                <a:ea typeface="ＭＳ Ｐゴシック" charset="-128"/>
              </a:rPr>
              <a:t> dan da bi bio </a:t>
            </a:r>
            <a:r>
              <a:rPr lang="en-US" sz="2400" dirty="0" err="1">
                <a:ea typeface="ＭＳ Ｐゴシック" charset="-128"/>
              </a:rPr>
              <a:t>ovisan</a:t>
            </a:r>
            <a:r>
              <a:rPr lang="en-US" sz="2400" dirty="0">
                <a:ea typeface="ＭＳ Ｐゴシック" charset="-128"/>
              </a:rPr>
              <a:t>/</a:t>
            </a:r>
            <a:r>
              <a:rPr lang="en-US" sz="2400" dirty="0" err="1">
                <a:ea typeface="ＭＳ Ｐゴシック" charset="-128"/>
              </a:rPr>
              <a:t>na</a:t>
            </a:r>
            <a:r>
              <a:rPr lang="en-US" sz="2400" dirty="0">
                <a:ea typeface="ＭＳ Ｐゴシック" charset="-128"/>
              </a:rPr>
              <a:t> o </a:t>
            </a:r>
            <a:r>
              <a:rPr lang="en-US" sz="2400" dirty="0" err="1">
                <a:ea typeface="ＭＳ Ｐゴシック" charset="-128"/>
              </a:rPr>
              <a:t>kocki</a:t>
            </a:r>
            <a:r>
              <a:rPr lang="en-US" sz="2400" dirty="0">
                <a:ea typeface="ＭＳ Ｐゴシック" charset="-128"/>
              </a:rPr>
              <a:t>, </a:t>
            </a:r>
            <a:r>
              <a:rPr lang="en-US" sz="2400" dirty="0" err="1">
                <a:ea typeface="ＭＳ Ｐゴシック" charset="-128"/>
              </a:rPr>
              <a:t>ali</a:t>
            </a:r>
            <a:r>
              <a:rPr lang="en-US" sz="2400" dirty="0">
                <a:ea typeface="ＭＳ Ｐゴシック" charset="-128"/>
              </a:rPr>
              <a:t> to </a:t>
            </a:r>
            <a:r>
              <a:rPr lang="en-US" sz="2400" dirty="0" err="1">
                <a:ea typeface="ＭＳ Ｐゴシック" charset="-128"/>
              </a:rPr>
              <a:t>nije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dirty="0" err="1">
                <a:ea typeface="ＭＳ Ｐゴシック" charset="-128"/>
              </a:rPr>
              <a:t>baš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en-US" sz="2400" dirty="0" err="1">
                <a:ea typeface="ＭＳ Ｐゴシック" charset="-128"/>
              </a:rPr>
              <a:t>tako</a:t>
            </a:r>
            <a:r>
              <a:rPr lang="en-US" sz="2400" dirty="0">
                <a:ea typeface="ＭＳ Ｐゴシック" charset="-128"/>
              </a:rPr>
              <a:t>.</a:t>
            </a:r>
            <a:r>
              <a:rPr lang="hr-HR" sz="2400" dirty="0">
                <a:ea typeface="ＭＳ Ｐゴシック" charset="-128"/>
              </a:rPr>
              <a:t> Patološki kockari mogu kockati često, ali i vrlo rijetko. Ukoliko igranje igara na sreću izaziva psihološke, financijske, bračne ili emocionalne posljedice, tada igra postaje ovisnost.</a:t>
            </a:r>
          </a:p>
          <a:p>
            <a:pPr algn="ctr">
              <a:defRPr/>
            </a:pPr>
            <a:endParaRPr lang="hr-HR" sz="2400" dirty="0">
              <a:ea typeface="ＭＳ Ｐゴシック" charset="-128"/>
            </a:endParaRPr>
          </a:p>
        </p:txBody>
      </p:sp>
      <p:pic>
        <p:nvPicPr>
          <p:cNvPr id="8" name="Picture 12" descr="pragma_boja-rgb">
            <a:extLst>
              <a:ext uri="{FF2B5EF4-FFF2-40B4-BE49-F238E27FC236}">
                <a16:creationId xmlns:a16="http://schemas.microsoft.com/office/drawing/2014/main" id="{5464F831-BE55-4045-A184-E8DE0252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File:Discussion.png - Wikimedia Commons">
            <a:extLst>
              <a:ext uri="{FF2B5EF4-FFF2-40B4-BE49-F238E27FC236}">
                <a16:creationId xmlns:a16="http://schemas.microsoft.com/office/drawing/2014/main" id="{A4419425-84EE-4E32-87A1-9FE4AE952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80" y="4441357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A24FFCDE-3C74-4DD3-BE15-08BC14F8B1DF}"/>
              </a:ext>
            </a:extLst>
          </p:cNvPr>
          <p:cNvSpPr/>
          <p:nvPr/>
        </p:nvSpPr>
        <p:spPr>
          <a:xfrm>
            <a:off x="3794974" y="4438728"/>
            <a:ext cx="7274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Kako</a:t>
            </a:r>
            <a:r>
              <a:rPr lang="en-US" b="1" dirty="0"/>
              <a:t> </a:t>
            </a:r>
            <a:r>
              <a:rPr lang="en-US" b="1" dirty="0" err="1"/>
              <a:t>biste</a:t>
            </a:r>
            <a:r>
              <a:rPr lang="en-US" b="1" dirty="0"/>
              <a:t> </a:t>
            </a:r>
            <a:r>
              <a:rPr lang="en-US" b="1" dirty="0" err="1"/>
              <a:t>objasnili</a:t>
            </a:r>
            <a:r>
              <a:rPr lang="en-US" b="1" dirty="0"/>
              <a:t> </a:t>
            </a:r>
            <a:r>
              <a:rPr lang="en-US" b="1" dirty="0" err="1"/>
              <a:t>prisutnost</a:t>
            </a:r>
            <a:r>
              <a:rPr lang="en-US" b="1" dirty="0"/>
              <a:t> </a:t>
            </a:r>
            <a:r>
              <a:rPr lang="en-US" b="1" dirty="0" err="1"/>
              <a:t>ove</a:t>
            </a:r>
            <a:r>
              <a:rPr lang="en-US" b="1" dirty="0"/>
              <a:t> </a:t>
            </a:r>
            <a:r>
              <a:rPr lang="en-US" b="1" dirty="0" err="1"/>
              <a:t>ovisnosti</a:t>
            </a:r>
            <a:r>
              <a:rPr lang="en-US" b="1" dirty="0"/>
              <a:t> u </a:t>
            </a:r>
            <a:r>
              <a:rPr lang="en-US" b="1" dirty="0" err="1"/>
              <a:t>toj</a:t>
            </a:r>
            <a:r>
              <a:rPr lang="en-US" b="1" dirty="0"/>
              <a:t> </a:t>
            </a:r>
            <a:r>
              <a:rPr lang="en-US" b="1" dirty="0" err="1"/>
              <a:t>dobi</a:t>
            </a:r>
            <a:r>
              <a:rPr lang="en-US" b="1" dirty="0"/>
              <a:t>?</a:t>
            </a:r>
            <a:endParaRPr lang="hr-HR" b="1" dirty="0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FB0C7B81-C793-4710-8B23-8DEFEA3BB579}"/>
              </a:ext>
            </a:extLst>
          </p:cNvPr>
          <p:cNvSpPr/>
          <p:nvPr/>
        </p:nvSpPr>
        <p:spPr>
          <a:xfrm>
            <a:off x="3794974" y="5028464"/>
            <a:ext cx="7274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Kakve</a:t>
            </a:r>
            <a:r>
              <a:rPr lang="en-US" b="1" dirty="0"/>
              <a:t> </a:t>
            </a:r>
            <a:r>
              <a:rPr lang="en-US" b="1" dirty="0" err="1"/>
              <a:t>sve</a:t>
            </a:r>
            <a:r>
              <a:rPr lang="en-US" b="1" dirty="0"/>
              <a:t> </a:t>
            </a:r>
            <a:r>
              <a:rPr lang="en-US" b="1" dirty="0" err="1"/>
              <a:t>posljedice</a:t>
            </a:r>
            <a:r>
              <a:rPr lang="en-US" b="1" dirty="0"/>
              <a:t> </a:t>
            </a:r>
            <a:r>
              <a:rPr lang="en-US" b="1" dirty="0" err="1"/>
              <a:t>mogu</a:t>
            </a:r>
            <a:r>
              <a:rPr lang="en-US" b="1" dirty="0"/>
              <a:t> </a:t>
            </a:r>
            <a:r>
              <a:rPr lang="en-US" b="1" dirty="0" err="1"/>
              <a:t>biti</a:t>
            </a:r>
            <a:r>
              <a:rPr lang="en-US" b="1" dirty="0"/>
              <a:t>?</a:t>
            </a:r>
            <a:endParaRPr lang="hr-HR" b="1" dirty="0"/>
          </a:p>
        </p:txBody>
      </p:sp>
      <p:pic>
        <p:nvPicPr>
          <p:cNvPr id="12" name="Picture 2" descr="File:Discussion.png - Wikimedia Commons">
            <a:extLst>
              <a:ext uri="{FF2B5EF4-FFF2-40B4-BE49-F238E27FC236}">
                <a16:creationId xmlns:a16="http://schemas.microsoft.com/office/drawing/2014/main" id="{00381C47-3A30-4F58-BBBA-22C032E60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80" y="4980564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zervirano mjesto podnožja 1">
            <a:extLst>
              <a:ext uri="{FF2B5EF4-FFF2-40B4-BE49-F238E27FC236}">
                <a16:creationId xmlns:a16="http://schemas.microsoft.com/office/drawing/2014/main" id="{60FA21D8-0B53-4885-B892-79338B95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22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F46115-F1A6-496E-AD1B-1274AFC3E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81" y="365125"/>
            <a:ext cx="11204619" cy="1325563"/>
          </a:xfrm>
        </p:spPr>
        <p:txBody>
          <a:bodyPr>
            <a:normAutofit/>
          </a:bodyPr>
          <a:lstStyle/>
          <a:p>
            <a:r>
              <a:rPr lang="en-US" b="1" dirty="0"/>
              <a:t>15. </a:t>
            </a:r>
            <a:r>
              <a:rPr lang="en-US" b="1" dirty="0" err="1"/>
              <a:t>Kada</a:t>
            </a:r>
            <a:r>
              <a:rPr lang="en-US" b="1" dirty="0"/>
              <a:t> o</a:t>
            </a:r>
            <a:r>
              <a:rPr lang="hr-HR" b="1" dirty="0"/>
              <a:t>soba ima problem s ovisnošću</a:t>
            </a:r>
            <a:r>
              <a:rPr lang="en-US" b="1" dirty="0"/>
              <a:t> </a:t>
            </a:r>
            <a:r>
              <a:rPr lang="hr-HR" b="1" dirty="0"/>
              <a:t>o hrani</a:t>
            </a:r>
            <a:r>
              <a:rPr lang="en-US" b="1" dirty="0"/>
              <a:t>? </a:t>
            </a:r>
            <a:r>
              <a:rPr lang="en-US" b="1" i="1" dirty="0"/>
              <a:t>(</a:t>
            </a:r>
            <a:r>
              <a:rPr lang="en-US" b="1" i="1" dirty="0" err="1"/>
              <a:t>moguće</a:t>
            </a:r>
            <a:r>
              <a:rPr lang="en-US" b="1" i="1" dirty="0"/>
              <a:t> </a:t>
            </a:r>
            <a:r>
              <a:rPr lang="en-US" b="1" i="1" dirty="0" err="1"/>
              <a:t>više</a:t>
            </a:r>
            <a:r>
              <a:rPr lang="en-US" b="1" i="1" dirty="0"/>
              <a:t> </a:t>
            </a:r>
            <a:r>
              <a:rPr lang="en-US" b="1" i="1" dirty="0" err="1"/>
              <a:t>odgovora</a:t>
            </a:r>
            <a:r>
              <a:rPr lang="en-US" b="1" i="1" dirty="0"/>
              <a:t>)</a:t>
            </a:r>
            <a:endParaRPr lang="hr-HR" i="1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93205DC3-AE80-4FCE-AD30-6831ABEB0D85}"/>
              </a:ext>
            </a:extLst>
          </p:cNvPr>
          <p:cNvSpPr/>
          <p:nvPr/>
        </p:nvSpPr>
        <p:spPr>
          <a:xfrm>
            <a:off x="1078230" y="2555556"/>
            <a:ext cx="4831080" cy="983932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A) </a:t>
            </a:r>
            <a:r>
              <a:rPr lang="hr-HR" altLang="sr-Latn-RS" dirty="0">
                <a:ea typeface="ＭＳ Ｐゴシック" panose="020B0600070205080204" pitchFamily="34" charset="-128"/>
              </a:rPr>
              <a:t>Misli o tome što će jesti kasnije, a upravo jede ili se tek najela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569352BF-431B-4EB4-A2D3-70ED1A5EB286}"/>
              </a:ext>
            </a:extLst>
          </p:cNvPr>
          <p:cNvSpPr/>
          <p:nvPr/>
        </p:nvSpPr>
        <p:spPr>
          <a:xfrm>
            <a:off x="1078230" y="3912390"/>
            <a:ext cx="4831080" cy="983932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C) </a:t>
            </a:r>
            <a:r>
              <a:rPr lang="hr-HR" altLang="sr-Latn-RS" dirty="0">
                <a:ea typeface="ＭＳ Ｐゴシック" panose="020B0600070205080204" pitchFamily="34" charset="-128"/>
              </a:rPr>
              <a:t>Prodavač u pekari (ili dućanu) ili konobar u restoranu zna njenu omiljenu hranu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B47D8C91-DF05-4B30-8713-C364EEF0AC66}"/>
              </a:ext>
            </a:extLst>
          </p:cNvPr>
          <p:cNvSpPr/>
          <p:nvPr/>
        </p:nvSpPr>
        <p:spPr>
          <a:xfrm>
            <a:off x="6522720" y="3912390"/>
            <a:ext cx="4831080" cy="983932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sr-Latn-RS" dirty="0">
                <a:ea typeface="ＭＳ Ｐゴシック" panose="020B0600070205080204" pitchFamily="34" charset="-128"/>
              </a:rPr>
              <a:t>D) </a:t>
            </a:r>
            <a:r>
              <a:rPr lang="hr-HR" altLang="sr-Latn-RS" dirty="0">
                <a:ea typeface="ＭＳ Ｐゴシック" panose="020B0600070205080204" pitchFamily="34" charset="-128"/>
              </a:rPr>
              <a:t>Osoba vrlo često jede određenu vrstu hrane/jela.</a:t>
            </a:r>
          </a:p>
          <a:p>
            <a:pPr algn="ctr"/>
            <a:endParaRPr lang="hr-HR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6CE8F987-28C5-4C4D-AD9E-A3A5212FDAAC}"/>
              </a:ext>
            </a:extLst>
          </p:cNvPr>
          <p:cNvSpPr/>
          <p:nvPr/>
        </p:nvSpPr>
        <p:spPr>
          <a:xfrm>
            <a:off x="6522720" y="2555556"/>
            <a:ext cx="4831080" cy="983932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B) </a:t>
            </a:r>
            <a:r>
              <a:rPr lang="hr-HR" altLang="sr-Latn-RS" dirty="0">
                <a:ea typeface="ＭＳ Ｐゴシック" panose="020B0600070205080204" pitchFamily="34" charset="-128"/>
              </a:rPr>
              <a:t>Ne može proći kraj nekog mjesta gdje obično kupuje neku hranu, bez da pomisli na tu istu hranu ili je kupi</a:t>
            </a: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DCF74B49-AC55-49E0-BFDB-AEAE687A5E17}"/>
              </a:ext>
            </a:extLst>
          </p:cNvPr>
          <p:cNvSpPr/>
          <p:nvPr/>
        </p:nvSpPr>
        <p:spPr>
          <a:xfrm>
            <a:off x="1078230" y="2555556"/>
            <a:ext cx="483108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A) </a:t>
            </a:r>
            <a:r>
              <a:rPr lang="hr-HR" altLang="sr-Latn-RS" dirty="0">
                <a:ea typeface="ＭＳ Ｐゴシック" panose="020B0600070205080204" pitchFamily="34" charset="-128"/>
              </a:rPr>
              <a:t>Misli o tome što će jesti kasnije, a upravo jede ili se tek najela</a:t>
            </a: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0B0B3E0A-BFF7-4257-9900-EC86C139F86A}"/>
              </a:ext>
            </a:extLst>
          </p:cNvPr>
          <p:cNvSpPr/>
          <p:nvPr/>
        </p:nvSpPr>
        <p:spPr>
          <a:xfrm>
            <a:off x="6522720" y="2555556"/>
            <a:ext cx="483108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B) </a:t>
            </a:r>
            <a:r>
              <a:rPr lang="hr-HR" altLang="sr-Latn-RS" dirty="0">
                <a:ea typeface="ＭＳ Ｐゴシック" panose="020B0600070205080204" pitchFamily="34" charset="-128"/>
              </a:rPr>
              <a:t>Ne može proći kraj nekog mjesta gdje obično kupuje neku hranu, bez da pomisli na tu istu hranu ili je kupi</a:t>
            </a:r>
          </a:p>
        </p:txBody>
      </p:sp>
      <p:pic>
        <p:nvPicPr>
          <p:cNvPr id="11" name="Picture 12" descr="pragma_boja-rgb">
            <a:extLst>
              <a:ext uri="{FF2B5EF4-FFF2-40B4-BE49-F238E27FC236}">
                <a16:creationId xmlns:a16="http://schemas.microsoft.com/office/drawing/2014/main" id="{DE31AA1A-CD8E-49A7-98D8-6610FE41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zervirano mjesto podnožja 1">
            <a:extLst>
              <a:ext uri="{FF2B5EF4-FFF2-40B4-BE49-F238E27FC236}">
                <a16:creationId xmlns:a16="http://schemas.microsoft.com/office/drawing/2014/main" id="{6C05B0E5-5153-4DD7-8BEB-47095CB3B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4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0AD74D36-9851-4FE1-B6B8-438A77F5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7800"/>
            <a:ext cx="12192000" cy="30469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2400" dirty="0">
                <a:ea typeface="ＭＳ Ｐゴシック" charset="-128"/>
              </a:rPr>
              <a:t>Osoba ovisna o hrani ne mora biti ovisna  samo o jednoj vrsti hrane/jela, već jede iz razloga što je emocionalno gladna, frustrirana, ljuta, ne</a:t>
            </a:r>
            <a:r>
              <a:rPr lang="en-US" sz="2400" dirty="0" err="1">
                <a:ea typeface="ＭＳ Ｐゴシック" charset="-128"/>
              </a:rPr>
              <a:t>na</a:t>
            </a:r>
            <a:r>
              <a:rPr lang="hr-HR" sz="2400" dirty="0" err="1">
                <a:ea typeface="ＭＳ Ｐゴシック" charset="-128"/>
              </a:rPr>
              <a:t>spavana</a:t>
            </a:r>
            <a:r>
              <a:rPr lang="hr-HR" sz="2400" dirty="0">
                <a:ea typeface="ＭＳ Ｐゴシック" charset="-128"/>
              </a:rPr>
              <a:t>, dosadno joj je ili je pod stresom.</a:t>
            </a:r>
            <a:r>
              <a:rPr lang="en-US" sz="2400" dirty="0">
                <a:ea typeface="ＭＳ Ｐゴシック" charset="-128"/>
              </a:rPr>
              <a:t> </a:t>
            </a:r>
            <a:r>
              <a:rPr lang="hr-HR" sz="2400" dirty="0">
                <a:latin typeface="Calibri" pitchFamily="34" charset="0"/>
                <a:ea typeface="ＭＳ Ｐゴシック" charset="-128"/>
              </a:rPr>
              <a:t>Emocionalno prejedanje ili </a:t>
            </a:r>
            <a:r>
              <a:rPr lang="hr-HR" sz="2400" dirty="0" err="1">
                <a:latin typeface="Calibri" pitchFamily="34" charset="0"/>
                <a:ea typeface="ＭＳ Ｐゴシック" charset="-128"/>
              </a:rPr>
              <a:t>kompulzivno</a:t>
            </a:r>
            <a:r>
              <a:rPr lang="hr-HR" sz="2400" dirty="0">
                <a:latin typeface="Calibri" pitchFamily="34" charset="0"/>
                <a:ea typeface="ＭＳ Ｐゴシック" charset="-128"/>
              </a:rPr>
              <a:t> jedenje je pojava </a:t>
            </a:r>
            <a:r>
              <a:rPr lang="en-US" sz="2400" dirty="0" err="1">
                <a:latin typeface="Calibri" pitchFamily="34" charset="0"/>
                <a:ea typeface="ＭＳ Ｐゴシック" charset="-128"/>
              </a:rPr>
              <a:t>nekontroliranih</a:t>
            </a:r>
            <a:r>
              <a:rPr lang="en-US" sz="2400" dirty="0">
                <a:latin typeface="Calibri" pitchFamily="34" charset="0"/>
                <a:ea typeface="ＭＳ Ｐゴシック" charset="-128"/>
              </a:rPr>
              <a:t> </a:t>
            </a:r>
            <a:r>
              <a:rPr lang="en-US" sz="2400" dirty="0" err="1">
                <a:latin typeface="Calibri" pitchFamily="34" charset="0"/>
                <a:ea typeface="ＭＳ Ｐゴシック" charset="-128"/>
              </a:rPr>
              <a:t>i</a:t>
            </a:r>
            <a:r>
              <a:rPr lang="en-US" sz="2400" dirty="0">
                <a:latin typeface="Calibri" pitchFamily="34" charset="0"/>
                <a:ea typeface="ＭＳ Ｐゴシック" charset="-128"/>
              </a:rPr>
              <a:t>/</a:t>
            </a:r>
            <a:r>
              <a:rPr lang="en-US" sz="2400" dirty="0" err="1">
                <a:latin typeface="Calibri" pitchFamily="34" charset="0"/>
                <a:ea typeface="ＭＳ Ｐゴシック" charset="-128"/>
              </a:rPr>
              <a:t>ili</a:t>
            </a:r>
            <a:r>
              <a:rPr lang="en-US" sz="2400" dirty="0">
                <a:latin typeface="Calibri" pitchFamily="34" charset="0"/>
                <a:ea typeface="ＭＳ Ｐゴシック" charset="-128"/>
              </a:rPr>
              <a:t> </a:t>
            </a:r>
            <a:r>
              <a:rPr lang="en-US" sz="2400" dirty="0" err="1">
                <a:latin typeface="Calibri" pitchFamily="34" charset="0"/>
                <a:ea typeface="ＭＳ Ｐゴシック" charset="-128"/>
              </a:rPr>
              <a:t>razuzdanih</a:t>
            </a:r>
            <a:r>
              <a:rPr lang="en-US" sz="2400" dirty="0">
                <a:latin typeface="Calibri" pitchFamily="34" charset="0"/>
                <a:ea typeface="ＭＳ Ｐゴシック" charset="-128"/>
              </a:rPr>
              <a:t> </a:t>
            </a:r>
            <a:r>
              <a:rPr lang="en-US" sz="2400" dirty="0" err="1">
                <a:latin typeface="Calibri" pitchFamily="34" charset="0"/>
                <a:ea typeface="ＭＳ Ｐゴシック" charset="-128"/>
              </a:rPr>
              <a:t>naleta</a:t>
            </a:r>
            <a:r>
              <a:rPr lang="en-US" sz="2400" dirty="0">
                <a:latin typeface="Calibri" pitchFamily="34" charset="0"/>
                <a:ea typeface="ＭＳ Ｐゴシック" charset="-128"/>
              </a:rPr>
              <a:t> </a:t>
            </a:r>
            <a:r>
              <a:rPr lang="en-US" sz="2400" dirty="0" err="1">
                <a:latin typeface="Calibri" pitchFamily="34" charset="0"/>
                <a:ea typeface="ＭＳ Ｐゴシック" charset="-128"/>
              </a:rPr>
              <a:t>prejedanja</a:t>
            </a:r>
            <a:r>
              <a:rPr lang="en-US" sz="2400" dirty="0">
                <a:latin typeface="Calibri" pitchFamily="34" charset="0"/>
                <a:ea typeface="ＭＳ Ｐゴシック" charset="-128"/>
              </a:rPr>
              <a:t> </a:t>
            </a:r>
            <a:r>
              <a:rPr lang="en-US" sz="2400" dirty="0" err="1">
                <a:latin typeface="Calibri" pitchFamily="34" charset="0"/>
                <a:ea typeface="ＭＳ Ｐゴシック" charset="-128"/>
              </a:rPr>
              <a:t>koji</a:t>
            </a:r>
            <a:r>
              <a:rPr lang="en-US" sz="2400" dirty="0">
                <a:latin typeface="Calibri" pitchFamily="34" charset="0"/>
                <a:ea typeface="ＭＳ Ｐゴシック" charset="-128"/>
              </a:rPr>
              <a:t> se </a:t>
            </a:r>
            <a:r>
              <a:rPr lang="en-US" sz="2400" dirty="0" err="1">
                <a:latin typeface="Calibri" pitchFamily="34" charset="0"/>
                <a:ea typeface="ＭＳ Ｐゴシック" charset="-128"/>
              </a:rPr>
              <a:t>kod</a:t>
            </a:r>
            <a:r>
              <a:rPr lang="en-US" sz="2400" dirty="0">
                <a:latin typeface="Calibri" pitchFamily="34" charset="0"/>
                <a:ea typeface="ＭＳ Ｐゴシック" charset="-128"/>
              </a:rPr>
              <a:t> </a:t>
            </a:r>
            <a:r>
              <a:rPr lang="en-US" sz="2400" dirty="0" err="1">
                <a:latin typeface="Calibri" pitchFamily="34" charset="0"/>
                <a:ea typeface="ＭＳ Ｐゴシック" charset="-128"/>
              </a:rPr>
              <a:t>pogođenih</a:t>
            </a:r>
            <a:r>
              <a:rPr lang="en-US" sz="2400" dirty="0">
                <a:latin typeface="Calibri" pitchFamily="34" charset="0"/>
                <a:ea typeface="ＭＳ Ｐゴシック" charset="-128"/>
              </a:rPr>
              <a:t> </a:t>
            </a:r>
            <a:r>
              <a:rPr lang="en-US" sz="2400" dirty="0" err="1">
                <a:latin typeface="Calibri" pitchFamily="34" charset="0"/>
                <a:ea typeface="ＭＳ Ｐゴシック" charset="-128"/>
              </a:rPr>
              <a:t>ljudi</a:t>
            </a:r>
            <a:r>
              <a:rPr lang="en-US" sz="2400" dirty="0">
                <a:latin typeface="Calibri" pitchFamily="34" charset="0"/>
                <a:ea typeface="ＭＳ Ｐゴシック" charset="-128"/>
              </a:rPr>
              <a:t> </a:t>
            </a:r>
            <a:r>
              <a:rPr lang="en-US" sz="2400" dirty="0" err="1">
                <a:latin typeface="Calibri" pitchFamily="34" charset="0"/>
                <a:ea typeface="ＭＳ Ｐゴシック" charset="-128"/>
              </a:rPr>
              <a:t>javljaju</a:t>
            </a:r>
            <a:r>
              <a:rPr lang="en-US" sz="2400" dirty="0">
                <a:latin typeface="Calibri" pitchFamily="34" charset="0"/>
                <a:ea typeface="ＭＳ Ｐゴシック" charset="-128"/>
              </a:rPr>
              <a:t> </a:t>
            </a:r>
            <a:r>
              <a:rPr lang="en-US" sz="2400" dirty="0" err="1">
                <a:latin typeface="Calibri" pitchFamily="34" charset="0"/>
                <a:ea typeface="ＭＳ Ｐゴシック" charset="-128"/>
              </a:rPr>
              <a:t>najmanje</a:t>
            </a:r>
            <a:r>
              <a:rPr lang="en-US" sz="2400" dirty="0">
                <a:latin typeface="Calibri" pitchFamily="34" charset="0"/>
                <a:ea typeface="ＭＳ Ｐゴシック" charset="-128"/>
              </a:rPr>
              <a:t> </a:t>
            </a:r>
            <a:r>
              <a:rPr lang="en-US" sz="2400" dirty="0" err="1">
                <a:latin typeface="Calibri" pitchFamily="34" charset="0"/>
                <a:ea typeface="ＭＳ Ｐゴシック" charset="-128"/>
              </a:rPr>
              <a:t>dva</a:t>
            </a:r>
            <a:r>
              <a:rPr lang="en-US" sz="2400" dirty="0">
                <a:latin typeface="Calibri" pitchFamily="34" charset="0"/>
                <a:ea typeface="ＭＳ Ｐゴシック" charset="-128"/>
              </a:rPr>
              <a:t> puta </a:t>
            </a:r>
            <a:r>
              <a:rPr lang="en-US" sz="2400" dirty="0" err="1">
                <a:latin typeface="Calibri" pitchFamily="34" charset="0"/>
                <a:ea typeface="ＭＳ Ｐゴシック" charset="-128"/>
              </a:rPr>
              <a:t>tjedno</a:t>
            </a:r>
            <a:r>
              <a:rPr lang="en-US" sz="2400" dirty="0">
                <a:latin typeface="Calibri" pitchFamily="34" charset="0"/>
                <a:ea typeface="ＭＳ Ｐゴシック" charset="-128"/>
              </a:rPr>
              <a:t> </a:t>
            </a:r>
            <a:r>
              <a:rPr lang="en-US" sz="2400" dirty="0" err="1">
                <a:latin typeface="Calibri" pitchFamily="34" charset="0"/>
                <a:ea typeface="ＭＳ Ｐゴシック" charset="-128"/>
              </a:rPr>
              <a:t>tijekom</a:t>
            </a:r>
            <a:r>
              <a:rPr lang="en-US" sz="2400" dirty="0">
                <a:latin typeface="Calibri" pitchFamily="34" charset="0"/>
                <a:ea typeface="ＭＳ Ｐゴシック" charset="-128"/>
              </a:rPr>
              <a:t> </a:t>
            </a:r>
            <a:r>
              <a:rPr lang="en-US" sz="2400" dirty="0" err="1">
                <a:latin typeface="Calibri" pitchFamily="34" charset="0"/>
                <a:ea typeface="ＭＳ Ｐゴシック" charset="-128"/>
              </a:rPr>
              <a:t>promatranih</a:t>
            </a:r>
            <a:r>
              <a:rPr lang="en-US" sz="2400" dirty="0">
                <a:latin typeface="Calibri" pitchFamily="34" charset="0"/>
                <a:ea typeface="ＭＳ Ｐゴシック" charset="-128"/>
              </a:rPr>
              <a:t> </a:t>
            </a:r>
            <a:r>
              <a:rPr lang="en-US" sz="2400" dirty="0" err="1">
                <a:latin typeface="Calibri" pitchFamily="34" charset="0"/>
                <a:ea typeface="ＭＳ Ｐゴシック" charset="-128"/>
              </a:rPr>
              <a:t>šest</a:t>
            </a:r>
            <a:r>
              <a:rPr lang="en-US" sz="2400" dirty="0">
                <a:latin typeface="Calibri" pitchFamily="34" charset="0"/>
                <a:ea typeface="ＭＳ Ｐゴシック" charset="-128"/>
              </a:rPr>
              <a:t> </a:t>
            </a:r>
            <a:r>
              <a:rPr lang="en-US" sz="2400" dirty="0" err="1">
                <a:latin typeface="Calibri" pitchFamily="34" charset="0"/>
                <a:ea typeface="ＭＳ Ｐゴシック" charset="-128"/>
              </a:rPr>
              <a:t>mjeseci</a:t>
            </a:r>
            <a:r>
              <a:rPr lang="en-US" sz="2400" dirty="0">
                <a:latin typeface="Calibri" pitchFamily="34" charset="0"/>
                <a:ea typeface="ＭＳ Ｐゴシック" charset="-128"/>
              </a:rPr>
              <a:t>. </a:t>
            </a:r>
            <a:r>
              <a:rPr lang="en-US" sz="2400" dirty="0" err="1">
                <a:latin typeface="Calibri" pitchFamily="34" charset="0"/>
                <a:ea typeface="ＭＳ Ｐゴシック" charset="-128"/>
              </a:rPr>
              <a:t>Pri</a:t>
            </a:r>
            <a:r>
              <a:rPr lang="en-US" sz="2400" dirty="0">
                <a:latin typeface="Calibri" pitchFamily="34" charset="0"/>
                <a:ea typeface="ＭＳ Ｐゴシック" charset="-128"/>
              </a:rPr>
              <a:t> tome </a:t>
            </a:r>
            <a:r>
              <a:rPr lang="en-US" sz="2400" dirty="0" err="1">
                <a:latin typeface="Calibri" pitchFamily="34" charset="0"/>
                <a:ea typeface="ＭＳ Ｐゴシック" charset="-128"/>
              </a:rPr>
              <a:t>osobe</a:t>
            </a:r>
            <a:r>
              <a:rPr lang="en-US" sz="2400" dirty="0">
                <a:latin typeface="Calibri" pitchFamily="34" charset="0"/>
                <a:ea typeface="ＭＳ Ｐゴシック" charset="-128"/>
              </a:rPr>
              <a:t> u </a:t>
            </a:r>
            <a:r>
              <a:rPr lang="en-US" sz="2400" dirty="0" err="1">
                <a:latin typeface="Calibri" pitchFamily="34" charset="0"/>
                <a:ea typeface="ＭＳ Ｐゴシック" charset="-128"/>
              </a:rPr>
              <a:t>sebe</a:t>
            </a:r>
            <a:r>
              <a:rPr lang="en-US" sz="2400" dirty="0">
                <a:latin typeface="Calibri" pitchFamily="34" charset="0"/>
                <a:ea typeface="ＭＳ Ｐゴシック" charset="-128"/>
              </a:rPr>
              <a:t> </a:t>
            </a:r>
            <a:r>
              <a:rPr lang="en-US" sz="2400" dirty="0" err="1">
                <a:latin typeface="Calibri" pitchFamily="34" charset="0"/>
                <a:ea typeface="ＭＳ Ｐゴシック" charset="-128"/>
              </a:rPr>
              <a:t>trpaju</a:t>
            </a:r>
            <a:r>
              <a:rPr lang="en-US" sz="2400" dirty="0">
                <a:latin typeface="Calibri" pitchFamily="34" charset="0"/>
                <a:ea typeface="ＭＳ Ｐゴシック" charset="-128"/>
              </a:rPr>
              <a:t> </a:t>
            </a:r>
            <a:r>
              <a:rPr lang="en-US" sz="2400" dirty="0" err="1">
                <a:latin typeface="Calibri" pitchFamily="34" charset="0"/>
                <a:ea typeface="ＭＳ Ｐゴシック" charset="-128"/>
              </a:rPr>
              <a:t>ogromne</a:t>
            </a:r>
            <a:r>
              <a:rPr lang="en-US" sz="2400" dirty="0">
                <a:latin typeface="Calibri" pitchFamily="34" charset="0"/>
                <a:ea typeface="ＭＳ Ｐゴシック" charset="-128"/>
              </a:rPr>
              <a:t> </a:t>
            </a:r>
            <a:r>
              <a:rPr lang="en-US" sz="2400" dirty="0" err="1">
                <a:latin typeface="Calibri" pitchFamily="34" charset="0"/>
                <a:ea typeface="ＭＳ Ｐゴシック" charset="-128"/>
              </a:rPr>
              <a:t>količine</a:t>
            </a:r>
            <a:r>
              <a:rPr lang="en-US" sz="2400" dirty="0">
                <a:latin typeface="Calibri" pitchFamily="34" charset="0"/>
                <a:ea typeface="ＭＳ Ｐゴシック" charset="-128"/>
              </a:rPr>
              <a:t> </a:t>
            </a:r>
            <a:r>
              <a:rPr lang="en-US" sz="2400" dirty="0" err="1">
                <a:latin typeface="Calibri" pitchFamily="34" charset="0"/>
                <a:ea typeface="ＭＳ Ｐゴシック" charset="-128"/>
              </a:rPr>
              <a:t>hrane</a:t>
            </a:r>
            <a:r>
              <a:rPr lang="en-US" sz="2400" dirty="0">
                <a:latin typeface="Calibri" pitchFamily="34" charset="0"/>
                <a:ea typeface="ＭＳ Ｐゴシック" charset="-128"/>
              </a:rPr>
              <a:t>. </a:t>
            </a:r>
            <a:r>
              <a:rPr lang="hr-HR" sz="2400" dirty="0">
                <a:latin typeface="Calibri" pitchFamily="34" charset="0"/>
                <a:ea typeface="ＭＳ Ｐゴシック" charset="-128"/>
              </a:rPr>
              <a:t>Iako se emocionalno jedenje najčešće povezuje s neugodnim osjećajima (tuga, ljutnja, stres), ono isto može biti potaknuto pozitivnim emocijama, npr. proslavom sretnog događaja, nagrađivanjem za postizanjem određenog cilja.</a:t>
            </a:r>
            <a:endParaRPr lang="hr-HR" sz="2400" dirty="0">
              <a:ea typeface="ＭＳ Ｐゴシック" charset="-128"/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E2DF7E32-3086-43C6-A20E-F8FA4F4EE17B}"/>
              </a:ext>
            </a:extLst>
          </p:cNvPr>
          <p:cNvSpPr/>
          <p:nvPr/>
        </p:nvSpPr>
        <p:spPr>
          <a:xfrm>
            <a:off x="3514858" y="5068523"/>
            <a:ext cx="7274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Kakva</a:t>
            </a:r>
            <a:r>
              <a:rPr lang="en-US" b="1" dirty="0"/>
              <a:t> </a:t>
            </a:r>
            <a:r>
              <a:rPr lang="en-US" b="1" dirty="0" err="1"/>
              <a:t>hrana</a:t>
            </a:r>
            <a:r>
              <a:rPr lang="en-US" b="1" dirty="0"/>
              <a:t> se </a:t>
            </a:r>
            <a:r>
              <a:rPr lang="en-US" b="1" dirty="0" err="1"/>
              <a:t>jede</a:t>
            </a:r>
            <a:r>
              <a:rPr lang="en-US" b="1" dirty="0"/>
              <a:t> u </a:t>
            </a:r>
            <a:r>
              <a:rPr lang="en-US" b="1" dirty="0" err="1"/>
              <a:t>takvim</a:t>
            </a:r>
            <a:r>
              <a:rPr lang="en-US" b="1" dirty="0"/>
              <a:t> </a:t>
            </a:r>
            <a:r>
              <a:rPr lang="en-US" b="1" dirty="0" err="1"/>
              <a:t>situacijama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kakav</a:t>
            </a:r>
            <a:r>
              <a:rPr lang="en-US" b="1" dirty="0"/>
              <a:t> </a:t>
            </a:r>
            <a:r>
              <a:rPr lang="en-US" b="1" dirty="0" err="1"/>
              <a:t>ona</a:t>
            </a:r>
            <a:r>
              <a:rPr lang="en-US" b="1" dirty="0"/>
              <a:t> </a:t>
            </a:r>
            <a:r>
              <a:rPr lang="en-US" b="1" dirty="0" err="1"/>
              <a:t>ima</a:t>
            </a:r>
            <a:r>
              <a:rPr lang="en-US" b="1" dirty="0"/>
              <a:t> </a:t>
            </a:r>
            <a:r>
              <a:rPr lang="en-US" b="1" dirty="0" err="1"/>
              <a:t>utjecaj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ljude</a:t>
            </a:r>
            <a:r>
              <a:rPr lang="en-US" b="1" dirty="0"/>
              <a:t>?</a:t>
            </a:r>
            <a:endParaRPr lang="hr-HR" b="1" dirty="0"/>
          </a:p>
        </p:txBody>
      </p:sp>
      <p:pic>
        <p:nvPicPr>
          <p:cNvPr id="12" name="Picture 12" descr="pragma_boja-rgb">
            <a:extLst>
              <a:ext uri="{FF2B5EF4-FFF2-40B4-BE49-F238E27FC236}">
                <a16:creationId xmlns:a16="http://schemas.microsoft.com/office/drawing/2014/main" id="{F1B73D7B-3274-4A6A-9973-AFD1914DF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zervirano mjesto podnožja 1">
            <a:extLst>
              <a:ext uri="{FF2B5EF4-FFF2-40B4-BE49-F238E27FC236}">
                <a16:creationId xmlns:a16="http://schemas.microsoft.com/office/drawing/2014/main" id="{84746488-9117-4FB8-9811-FC743F76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  <p:pic>
        <p:nvPicPr>
          <p:cNvPr id="14" name="Picture 2" descr="File:Discussion.png - Wikimedia Commons">
            <a:extLst>
              <a:ext uri="{FF2B5EF4-FFF2-40B4-BE49-F238E27FC236}">
                <a16:creationId xmlns:a16="http://schemas.microsoft.com/office/drawing/2014/main" id="{E2EA6CC5-E609-45CA-AD1E-268AD7F50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64" y="5068523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46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0B9C6F-6BB2-4A93-90E0-EAB6FEDA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27" y="420607"/>
            <a:ext cx="11383851" cy="1325563"/>
          </a:xfrm>
        </p:spPr>
        <p:txBody>
          <a:bodyPr/>
          <a:lstStyle/>
          <a:p>
            <a:r>
              <a:rPr lang="en-US" b="1" dirty="0"/>
              <a:t>16. </a:t>
            </a:r>
            <a:r>
              <a:rPr lang="hr-HR" b="1" dirty="0"/>
              <a:t>Većina odraslih koji puše, počeli su pušiti nakon što su navršili 18 godina: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B5FE0F3-A39A-4560-BAA8-802FB9C7B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hr-HR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D74114A5-6C98-41CC-B33E-1DDB2ABD0479}"/>
              </a:ext>
            </a:extLst>
          </p:cNvPr>
          <p:cNvSpPr/>
          <p:nvPr/>
        </p:nvSpPr>
        <p:spPr>
          <a:xfrm>
            <a:off x="2152650" y="2992278"/>
            <a:ext cx="3059430" cy="873444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endParaRPr lang="hr-HR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47946C49-B0F6-4C10-9621-9720E34CD07A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endParaRPr lang="hr-HR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753110CA-A0A5-4366-826C-B1A69105BFE3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endParaRPr lang="hr-HR" dirty="0"/>
          </a:p>
        </p:txBody>
      </p:sp>
      <p:pic>
        <p:nvPicPr>
          <p:cNvPr id="9" name="Picture 12" descr="pragma_boja-rgb">
            <a:extLst>
              <a:ext uri="{FF2B5EF4-FFF2-40B4-BE49-F238E27FC236}">
                <a16:creationId xmlns:a16="http://schemas.microsoft.com/office/drawing/2014/main" id="{A0696C93-DDDC-47DC-AA38-FCDD4873C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zervirano mjesto podnožja 1">
            <a:extLst>
              <a:ext uri="{FF2B5EF4-FFF2-40B4-BE49-F238E27FC236}">
                <a16:creationId xmlns:a16="http://schemas.microsoft.com/office/drawing/2014/main" id="{F4C86D1A-FC06-4669-81F6-21A1F6B9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8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2E42B26B-6DC6-43E3-B3E0-3C37AB6CD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0533"/>
            <a:ext cx="12192000" cy="120032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hr-HR" sz="2400" dirty="0">
                <a:ea typeface="Calibri"/>
                <a:cs typeface="Calibri"/>
                <a:sym typeface="Calibri"/>
              </a:rPr>
              <a:t>Gotovo </a:t>
            </a:r>
            <a:r>
              <a:rPr lang="hr-HR" sz="2400" b="1" dirty="0">
                <a:ea typeface="Calibri"/>
                <a:cs typeface="Calibri"/>
                <a:sym typeface="Calibri"/>
              </a:rPr>
              <a:t>90 % odraslih pušača </a:t>
            </a:r>
            <a:r>
              <a:rPr lang="hr-HR" sz="2400" dirty="0">
                <a:ea typeface="Calibri"/>
                <a:cs typeface="Calibri"/>
                <a:sym typeface="Calibri"/>
              </a:rPr>
              <a:t>počeli su pušiti kada su bili djeca, na nagovor društva ili iz zabave, dosade, znatiželje. Brojni žale što su počeli pušiti, a sada im je to teško. Ako ne vjerujete, provedite malo istraživanje među odraslim pušačima. Zanimljivo će biti čuti njihove odgovore.</a:t>
            </a:r>
            <a:endParaRPr lang="hr-HR" sz="2400" dirty="0"/>
          </a:p>
        </p:txBody>
      </p:sp>
      <p:pic>
        <p:nvPicPr>
          <p:cNvPr id="7" name="Picture 12" descr="pragma_boja-rgb">
            <a:extLst>
              <a:ext uri="{FF2B5EF4-FFF2-40B4-BE49-F238E27FC236}">
                <a16:creationId xmlns:a16="http://schemas.microsoft.com/office/drawing/2014/main" id="{35010E4E-A20B-47B0-9063-DE8E2020B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ile:Discussion.png - Wikimedia Commons">
            <a:extLst>
              <a:ext uri="{FF2B5EF4-FFF2-40B4-BE49-F238E27FC236}">
                <a16:creationId xmlns:a16="http://schemas.microsoft.com/office/drawing/2014/main" id="{D016FCDC-5F1E-4A61-AFC8-4C84FDE56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114" y="4583024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09A35558-A029-444E-830F-9F2404F1DD23}"/>
              </a:ext>
            </a:extLst>
          </p:cNvPr>
          <p:cNvSpPr/>
          <p:nvPr/>
        </p:nvSpPr>
        <p:spPr>
          <a:xfrm>
            <a:off x="5237408" y="4580395"/>
            <a:ext cx="63911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Zašto</a:t>
            </a:r>
            <a:r>
              <a:rPr lang="en-US" b="1" dirty="0"/>
              <a:t> </a:t>
            </a:r>
            <a:r>
              <a:rPr lang="en-US" b="1" dirty="0" err="1"/>
              <a:t>ljudi</a:t>
            </a:r>
            <a:r>
              <a:rPr lang="en-US" b="1" dirty="0"/>
              <a:t> </a:t>
            </a:r>
            <a:r>
              <a:rPr lang="en-US" b="1" dirty="0" err="1"/>
              <a:t>počinju</a:t>
            </a:r>
            <a:r>
              <a:rPr lang="en-US" b="1" dirty="0"/>
              <a:t> </a:t>
            </a:r>
            <a:r>
              <a:rPr lang="en-US" b="1" dirty="0" err="1"/>
              <a:t>pušiti</a:t>
            </a:r>
            <a:r>
              <a:rPr lang="en-US" b="1" dirty="0"/>
              <a:t>?</a:t>
            </a:r>
            <a:endParaRPr lang="hr-HR" b="1" dirty="0"/>
          </a:p>
          <a:p>
            <a:endParaRPr lang="hr-HR" b="1" dirty="0"/>
          </a:p>
          <a:p>
            <a:endParaRPr lang="hr-HR" b="1" dirty="0"/>
          </a:p>
          <a:p>
            <a:r>
              <a:rPr lang="hr-HR" b="1" dirty="0"/>
              <a:t>Svjetska zdravstvena organizacija od 1987. godine obilježava 31. svibnja kao „Svjetski dan nepušenja“.</a:t>
            </a:r>
          </a:p>
          <a:p>
            <a:endParaRPr lang="hr-HR" b="1" dirty="0"/>
          </a:p>
        </p:txBody>
      </p:sp>
      <p:sp>
        <p:nvSpPr>
          <p:cNvPr id="10" name="Rezervirano mjesto podnožja 1">
            <a:extLst>
              <a:ext uri="{FF2B5EF4-FFF2-40B4-BE49-F238E27FC236}">
                <a16:creationId xmlns:a16="http://schemas.microsoft.com/office/drawing/2014/main" id="{7EEC01FD-D133-482C-BAD8-326EB0A3C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92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2E4A6A-43A4-43D5-A83D-0448B59FA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308930"/>
            <a:ext cx="11643145" cy="1325563"/>
          </a:xfrm>
        </p:spPr>
        <p:txBody>
          <a:bodyPr/>
          <a:lstStyle/>
          <a:p>
            <a:r>
              <a:rPr lang="en-US" b="1" dirty="0"/>
              <a:t>17. </a:t>
            </a:r>
            <a:r>
              <a:rPr lang="hr-HR" b="1" dirty="0"/>
              <a:t>Što se ne javlja ubrzo nakon</a:t>
            </a:r>
            <a:r>
              <a:rPr lang="en-US" b="1" dirty="0"/>
              <a:t> </a:t>
            </a:r>
            <a:r>
              <a:rPr lang="hr-HR" b="1" dirty="0"/>
              <a:t>prestanka pušenja?</a:t>
            </a:r>
            <a:endParaRPr lang="hr-HR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57ACB839-7A0D-4DBE-8694-4895E2B430CF}"/>
              </a:ext>
            </a:extLst>
          </p:cNvPr>
          <p:cNvSpPr/>
          <p:nvPr/>
        </p:nvSpPr>
        <p:spPr>
          <a:xfrm>
            <a:off x="1078230" y="1500505"/>
            <a:ext cx="4831080" cy="983932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500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A) </a:t>
            </a:r>
            <a:r>
              <a:rPr lang="hr-H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Izrazita žudnja za pušenjem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9D26418A-1FD4-4F64-B7EB-D4057AA4ACD6}"/>
              </a:ext>
            </a:extLst>
          </p:cNvPr>
          <p:cNvSpPr/>
          <p:nvPr/>
        </p:nvSpPr>
        <p:spPr>
          <a:xfrm>
            <a:off x="1078230" y="2857339"/>
            <a:ext cx="4831080" cy="983932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500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C) </a:t>
            </a:r>
            <a:r>
              <a:rPr lang="hr-H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Razdražljivost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0EDC7E6F-B2D9-45BE-BC01-30E7FE937EDB}"/>
              </a:ext>
            </a:extLst>
          </p:cNvPr>
          <p:cNvSpPr/>
          <p:nvPr/>
        </p:nvSpPr>
        <p:spPr>
          <a:xfrm>
            <a:off x="6522720" y="2857339"/>
            <a:ext cx="4831080" cy="983932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a typeface="Calibri"/>
                <a:cs typeface="Calibri"/>
                <a:sym typeface="Calibri"/>
              </a:rPr>
              <a:t>D) </a:t>
            </a:r>
            <a:r>
              <a:rPr lang="hr-H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Glavobolja</a:t>
            </a:r>
            <a:endParaRPr lang="hr-HR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0FB27AA0-0119-4F67-AB9B-37BD716ACDF5}"/>
              </a:ext>
            </a:extLst>
          </p:cNvPr>
          <p:cNvSpPr/>
          <p:nvPr/>
        </p:nvSpPr>
        <p:spPr>
          <a:xfrm>
            <a:off x="6522720" y="1500505"/>
            <a:ext cx="4831080" cy="983932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500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B) </a:t>
            </a:r>
            <a:r>
              <a:rPr lang="hr-H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Mučnina/povraćanje</a:t>
            </a:r>
            <a:endParaRPr lang="hr-HR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FD87E974-9375-4868-B6F1-AA79A9914E0F}"/>
              </a:ext>
            </a:extLst>
          </p:cNvPr>
          <p:cNvSpPr/>
          <p:nvPr/>
        </p:nvSpPr>
        <p:spPr>
          <a:xfrm>
            <a:off x="1078230" y="4370064"/>
            <a:ext cx="4831080" cy="983932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E) </a:t>
            </a:r>
            <a:r>
              <a:rPr lang="en-US" dirty="0" err="1"/>
              <a:t>Halucinacije</a:t>
            </a:r>
            <a:endParaRPr lang="hr-HR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669908A4-A068-4F34-83CE-FDABE885AC89}"/>
              </a:ext>
            </a:extLst>
          </p:cNvPr>
          <p:cNvSpPr/>
          <p:nvPr/>
        </p:nvSpPr>
        <p:spPr>
          <a:xfrm>
            <a:off x="6522720" y="4370064"/>
            <a:ext cx="4831080" cy="983932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500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F) </a:t>
            </a:r>
            <a:r>
              <a:rPr lang="hr-H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Tremor ruku</a:t>
            </a: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8485158E-272F-4723-8857-6059FBEF9E7C}"/>
              </a:ext>
            </a:extLst>
          </p:cNvPr>
          <p:cNvSpPr/>
          <p:nvPr/>
        </p:nvSpPr>
        <p:spPr>
          <a:xfrm>
            <a:off x="3806791" y="5508943"/>
            <a:ext cx="4831080" cy="983932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500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G) </a:t>
            </a:r>
            <a:r>
              <a:rPr lang="hr-H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Depresivno raspoloženje</a:t>
            </a:r>
            <a:endParaRPr lang="hr-HR" dirty="0"/>
          </a:p>
        </p:txBody>
      </p:sp>
      <p:pic>
        <p:nvPicPr>
          <p:cNvPr id="13" name="Picture 12" descr="pragma_boja-rgb">
            <a:extLst>
              <a:ext uri="{FF2B5EF4-FFF2-40B4-BE49-F238E27FC236}">
                <a16:creationId xmlns:a16="http://schemas.microsoft.com/office/drawing/2014/main" id="{54D9BA19-F69C-4566-9612-64DC308BA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zervirano mjesto podnožja 1">
            <a:extLst>
              <a:ext uri="{FF2B5EF4-FFF2-40B4-BE49-F238E27FC236}">
                <a16:creationId xmlns:a16="http://schemas.microsoft.com/office/drawing/2014/main" id="{EF654734-D3B3-4F98-A51F-8EC0E2AC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1510" y="661701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59145BFD-BE59-496D-A081-BB459D9BADE2}"/>
              </a:ext>
            </a:extLst>
          </p:cNvPr>
          <p:cNvSpPr/>
          <p:nvPr/>
        </p:nvSpPr>
        <p:spPr>
          <a:xfrm>
            <a:off x="1078230" y="4370064"/>
            <a:ext cx="483108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E) </a:t>
            </a:r>
            <a:r>
              <a:rPr lang="en-US" dirty="0" err="1"/>
              <a:t>Halucinacije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7576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500C6211-6F17-45CD-8052-C274C4975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0076"/>
            <a:ext cx="12192000" cy="267765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hr-HR" sz="2400" dirty="0">
                <a:ea typeface="Calibri"/>
                <a:cs typeface="Calibri"/>
                <a:sym typeface="Calibri"/>
              </a:rPr>
              <a:t>Svi navedeni odgovori su simptomi tzv. </a:t>
            </a:r>
            <a:r>
              <a:rPr lang="hr-HR" sz="2400" b="1" dirty="0">
                <a:ea typeface="Calibri"/>
                <a:cs typeface="Calibri"/>
                <a:sym typeface="Calibri"/>
              </a:rPr>
              <a:t>apstinencijskog sindroma ili sindroma sustezanja</a:t>
            </a:r>
            <a:r>
              <a:rPr lang="hr-HR" sz="2400" dirty="0">
                <a:ea typeface="Calibri"/>
                <a:cs typeface="Calibri"/>
                <a:sym typeface="Calibri"/>
              </a:rPr>
              <a:t>. To je sindrom koji se javlja kada se koncentracije psihoaktivne tvari u krvi ili tkivu smanjuju kod osobe koja je dugotrajno uzimala velike količine te tvari. Simptomi apstinencije kod prestanka pušenja pojavljuju se negdje unutar 24-36 sati nakon prestanka i obično su prisutni oko tjedan dana od prestanka pušenja (fizički), iznimno kod nekih pojedinaca i duže, a psihološki simptomi traju od mjesec dana do godine dana. Pojedinci nastavljaju pušiti kako bi izbjegli simptome apstinencije jer ih postaje sve teže podnositi.</a:t>
            </a:r>
          </a:p>
        </p:txBody>
      </p:sp>
      <p:pic>
        <p:nvPicPr>
          <p:cNvPr id="6" name="Picture 12" descr="pragma_boja-rgb">
            <a:extLst>
              <a:ext uri="{FF2B5EF4-FFF2-40B4-BE49-F238E27FC236}">
                <a16:creationId xmlns:a16="http://schemas.microsoft.com/office/drawing/2014/main" id="{86095ADD-CB34-463A-98B3-3AB604EA8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zervirano mjesto podnožja 1">
            <a:extLst>
              <a:ext uri="{FF2B5EF4-FFF2-40B4-BE49-F238E27FC236}">
                <a16:creationId xmlns:a16="http://schemas.microsoft.com/office/drawing/2014/main" id="{AAB2BF4C-3B2D-4FC9-B00F-31EE4A3C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4128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B948F0-AA40-4BD0-9E92-624F2F01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16641"/>
            <a:ext cx="10770709" cy="1325563"/>
          </a:xfrm>
        </p:spPr>
        <p:txBody>
          <a:bodyPr/>
          <a:lstStyle/>
          <a:p>
            <a:r>
              <a:rPr lang="en-US" b="1" dirty="0"/>
              <a:t>18. </a:t>
            </a:r>
            <a:r>
              <a:rPr lang="en-US" b="1" i="1" dirty="0"/>
              <a:t>“</a:t>
            </a:r>
            <a:r>
              <a:rPr lang="hr-HR" b="1" i="1" dirty="0"/>
              <a:t>Ako zapalim tu i tamo, subotom ili nekad uz kavu, neću naštetiti zdravlju.”</a:t>
            </a:r>
            <a:endParaRPr lang="hr-HR" i="1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10B66E14-1054-4E93-84AA-89B2C802665E}"/>
              </a:ext>
            </a:extLst>
          </p:cNvPr>
          <p:cNvSpPr/>
          <p:nvPr/>
        </p:nvSpPr>
        <p:spPr>
          <a:xfrm>
            <a:off x="2152650" y="2992278"/>
            <a:ext cx="3059430" cy="8734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endParaRPr lang="hr-HR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2CF08462-0EC7-4020-8454-013017337212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endParaRPr lang="hr-HR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D3775290-61B4-446F-8D5C-FE6E00844ABE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endParaRPr lang="hr-HR" dirty="0"/>
          </a:p>
        </p:txBody>
      </p:sp>
      <p:pic>
        <p:nvPicPr>
          <p:cNvPr id="8" name="Picture 12" descr="pragma_boja-rgb">
            <a:extLst>
              <a:ext uri="{FF2B5EF4-FFF2-40B4-BE49-F238E27FC236}">
                <a16:creationId xmlns:a16="http://schemas.microsoft.com/office/drawing/2014/main" id="{B925F13A-E29F-4E6A-AFFF-6639C4432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zervirano mjesto podnožja 1">
            <a:extLst>
              <a:ext uri="{FF2B5EF4-FFF2-40B4-BE49-F238E27FC236}">
                <a16:creationId xmlns:a16="http://schemas.microsoft.com/office/drawing/2014/main" id="{31C0F66C-5F1E-474A-A987-6AF7CBE4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98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92ADE9F1-3FAB-471D-9407-B52FA6185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5074"/>
            <a:ext cx="12192000" cy="156966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hr-HR" sz="2400" b="1" dirty="0">
                <a:ea typeface="Calibri"/>
                <a:cs typeface="Calibri"/>
                <a:sym typeface="Calibri"/>
              </a:rPr>
              <a:t>Ne postoji zdrava razina pušenja </a:t>
            </a:r>
            <a:r>
              <a:rPr lang="hr-HR" sz="2400" dirty="0">
                <a:ea typeface="Calibri"/>
                <a:cs typeface="Calibri"/>
                <a:sym typeface="Calibri"/>
              </a:rPr>
              <a:t>jer dim svake cigarete, uz nikotin koji je droga, sadrži preko 4000 kemikalije (među njima ima pedesetak kancerogena), remeti disanje, paralizira </a:t>
            </a:r>
            <a:r>
              <a:rPr lang="hr-HR" sz="2400" dirty="0" err="1">
                <a:ea typeface="Calibri"/>
                <a:cs typeface="Calibri"/>
                <a:sym typeface="Calibri"/>
              </a:rPr>
              <a:t>cilijarni</a:t>
            </a:r>
            <a:r>
              <a:rPr lang="hr-HR" sz="2400" dirty="0">
                <a:ea typeface="Calibri"/>
                <a:cs typeface="Calibri"/>
                <a:sym typeface="Calibri"/>
              </a:rPr>
              <a:t> aparat, oduzima tijelu kisik, sužava krvne žile, ubrzava srčanu akciju i diže krvni tlak. Uz to, stvara se sve jača veza nastanka ovisnosti o pušenju, a prestanak pušenja je mukotrpan i bolan proces.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endParaRPr lang="hr-HR" sz="2400" dirty="0">
              <a:ea typeface="Calibri"/>
              <a:cs typeface="Calibri"/>
              <a:sym typeface="Calibri"/>
            </a:endParaRPr>
          </a:p>
        </p:txBody>
      </p:sp>
      <p:pic>
        <p:nvPicPr>
          <p:cNvPr id="7" name="Picture 12" descr="pragma_boja-rgb">
            <a:extLst>
              <a:ext uri="{FF2B5EF4-FFF2-40B4-BE49-F238E27FC236}">
                <a16:creationId xmlns:a16="http://schemas.microsoft.com/office/drawing/2014/main" id="{B7E28BEE-3C49-4BC8-96C6-E0317A57A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zervirano mjesto podnožja 1">
            <a:extLst>
              <a:ext uri="{FF2B5EF4-FFF2-40B4-BE49-F238E27FC236}">
                <a16:creationId xmlns:a16="http://schemas.microsoft.com/office/drawing/2014/main" id="{4C02FFF5-AD76-4787-AB9D-458C370A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286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86C1F9-23EA-4ED6-87CC-8561E214E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0" y="365125"/>
            <a:ext cx="11335000" cy="1325563"/>
          </a:xfrm>
        </p:spPr>
        <p:txBody>
          <a:bodyPr/>
          <a:lstStyle/>
          <a:p>
            <a:r>
              <a:rPr lang="en-US" b="1" dirty="0"/>
              <a:t>19. </a:t>
            </a:r>
            <a:r>
              <a:rPr lang="en-US" b="1" dirty="0" err="1"/>
              <a:t>Što</a:t>
            </a:r>
            <a:r>
              <a:rPr lang="en-US" b="1" dirty="0"/>
              <a:t> se od </a:t>
            </a:r>
            <a:r>
              <a:rPr lang="en-US" b="1" dirty="0" err="1"/>
              <a:t>navedenog</a:t>
            </a:r>
            <a:r>
              <a:rPr lang="en-US" b="1" dirty="0"/>
              <a:t> </a:t>
            </a:r>
            <a:r>
              <a:rPr lang="en-US" b="1" u="sng" dirty="0"/>
              <a:t>ne</a:t>
            </a:r>
            <a:r>
              <a:rPr lang="en-US" b="1" dirty="0"/>
              <a:t> </a:t>
            </a:r>
            <a:r>
              <a:rPr lang="en-US" b="1" dirty="0" err="1"/>
              <a:t>odnosi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ovisnost</a:t>
            </a:r>
            <a:r>
              <a:rPr lang="en-US" b="1" dirty="0"/>
              <a:t> o </a:t>
            </a:r>
            <a:r>
              <a:rPr lang="en-US" b="1" dirty="0" err="1"/>
              <a:t>shoppingu</a:t>
            </a:r>
            <a:r>
              <a:rPr lang="en-US" b="1" dirty="0"/>
              <a:t>?</a:t>
            </a:r>
            <a:endParaRPr lang="hr-HR" b="1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72F91A2A-D168-4CF7-AF24-7505F2AC7463}"/>
              </a:ext>
            </a:extLst>
          </p:cNvPr>
          <p:cNvSpPr/>
          <p:nvPr/>
        </p:nvSpPr>
        <p:spPr>
          <a:xfrm>
            <a:off x="1078230" y="2555556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A) </a:t>
            </a:r>
            <a:r>
              <a:rPr lang="en-US" dirty="0" err="1"/>
              <a:t>Kompulzivna</a:t>
            </a:r>
            <a:r>
              <a:rPr lang="en-US" dirty="0"/>
              <a:t> </a:t>
            </a:r>
            <a:r>
              <a:rPr lang="en-US" dirty="0" err="1"/>
              <a:t>kupovina</a:t>
            </a:r>
            <a:endParaRPr lang="hr-HR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D7BCD5CB-7DDC-467D-913C-DA0A76797E5E}"/>
              </a:ext>
            </a:extLst>
          </p:cNvPr>
          <p:cNvSpPr/>
          <p:nvPr/>
        </p:nvSpPr>
        <p:spPr>
          <a:xfrm>
            <a:off x="6899910" y="2555556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B) </a:t>
            </a:r>
            <a:r>
              <a:rPr lang="en-US" dirty="0" err="1"/>
              <a:t>Oniomanija</a:t>
            </a:r>
            <a:endParaRPr lang="hr-HR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74D09CF7-CA36-46C3-B148-8F796F5016DA}"/>
              </a:ext>
            </a:extLst>
          </p:cNvPr>
          <p:cNvSpPr/>
          <p:nvPr/>
        </p:nvSpPr>
        <p:spPr>
          <a:xfrm>
            <a:off x="6899910" y="4404356"/>
            <a:ext cx="4831080" cy="983932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D) </a:t>
            </a:r>
            <a:r>
              <a:rPr lang="en-US" dirty="0" err="1"/>
              <a:t>Kupovina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popustima</a:t>
            </a:r>
            <a:endParaRPr lang="hr-HR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9E67EC54-7B78-4768-ABB3-C57A0BFFE752}"/>
              </a:ext>
            </a:extLst>
          </p:cNvPr>
          <p:cNvSpPr/>
          <p:nvPr/>
        </p:nvSpPr>
        <p:spPr>
          <a:xfrm>
            <a:off x="1078230" y="4404356"/>
            <a:ext cx="4831080" cy="983932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C) </a:t>
            </a:r>
            <a:r>
              <a:rPr lang="en-US" i="1" dirty="0" err="1"/>
              <a:t>Shoppingolizam</a:t>
            </a:r>
            <a:endParaRPr lang="hr-HR" i="1" dirty="0"/>
          </a:p>
        </p:txBody>
      </p:sp>
      <p:sp>
        <p:nvSpPr>
          <p:cNvPr id="9" name="Rezervirano mjesto podnožja 1">
            <a:extLst>
              <a:ext uri="{FF2B5EF4-FFF2-40B4-BE49-F238E27FC236}">
                <a16:creationId xmlns:a16="http://schemas.microsoft.com/office/drawing/2014/main" id="{D4A19CC2-EE44-4C43-AEAA-480354680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B49A5D13-31E8-426B-964F-0B57EA002860}"/>
              </a:ext>
            </a:extLst>
          </p:cNvPr>
          <p:cNvSpPr/>
          <p:nvPr/>
        </p:nvSpPr>
        <p:spPr>
          <a:xfrm>
            <a:off x="6899910" y="4416919"/>
            <a:ext cx="4831080" cy="98393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D) </a:t>
            </a:r>
            <a:r>
              <a:rPr lang="en-US" i="1" dirty="0" err="1"/>
              <a:t>Shoppingomanija</a:t>
            </a:r>
            <a:endParaRPr lang="hr-HR" i="1" dirty="0"/>
          </a:p>
        </p:txBody>
      </p:sp>
      <p:pic>
        <p:nvPicPr>
          <p:cNvPr id="11" name="Picture 12" descr="pragma_boja-rgb">
            <a:extLst>
              <a:ext uri="{FF2B5EF4-FFF2-40B4-BE49-F238E27FC236}">
                <a16:creationId xmlns:a16="http://schemas.microsoft.com/office/drawing/2014/main" id="{2B044B7F-FF51-4360-8F1A-1D05E8CB0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71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4F67DF5C-B307-4992-A742-22797CE15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0" y="137969"/>
            <a:ext cx="10515600" cy="1325563"/>
          </a:xfrm>
        </p:spPr>
        <p:txBody>
          <a:bodyPr/>
          <a:lstStyle/>
          <a:p>
            <a:r>
              <a:rPr lang="en-US" b="1" dirty="0"/>
              <a:t>1.</a:t>
            </a:r>
            <a:r>
              <a:rPr lang="en-US" dirty="0"/>
              <a:t> </a:t>
            </a:r>
            <a:r>
              <a:rPr lang="hr-HR" b="1" dirty="0"/>
              <a:t>Ovisnost </a:t>
            </a:r>
            <a:r>
              <a:rPr lang="en-US" b="1" dirty="0"/>
              <a:t>se </a:t>
            </a:r>
            <a:r>
              <a:rPr lang="hr-HR" b="1" dirty="0"/>
              <a:t>može pojaviti u bilo kojoj dobi?</a:t>
            </a:r>
            <a:endParaRPr lang="hr-HR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DA98C741-83AF-4622-9F0F-92D81DBA9AC4}"/>
              </a:ext>
            </a:extLst>
          </p:cNvPr>
          <p:cNvSpPr/>
          <p:nvPr/>
        </p:nvSpPr>
        <p:spPr>
          <a:xfrm>
            <a:off x="2152650" y="2992278"/>
            <a:ext cx="3059430" cy="873444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endParaRPr lang="hr-HR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715B5B16-C493-4997-9975-DBFB00B189B9}"/>
              </a:ext>
            </a:extLst>
          </p:cNvPr>
          <p:cNvSpPr/>
          <p:nvPr/>
        </p:nvSpPr>
        <p:spPr>
          <a:xfrm>
            <a:off x="6979920" y="2992278"/>
            <a:ext cx="3059430" cy="873444"/>
          </a:xfrm>
          <a:prstGeom prst="round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endParaRPr lang="hr-HR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CD603070-FFA5-436F-AAF7-8D86D2FB5F16}"/>
              </a:ext>
            </a:extLst>
          </p:cNvPr>
          <p:cNvSpPr/>
          <p:nvPr/>
        </p:nvSpPr>
        <p:spPr>
          <a:xfrm>
            <a:off x="2152650" y="2992278"/>
            <a:ext cx="3059430" cy="873444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endParaRPr lang="hr-HR" dirty="0"/>
          </a:p>
        </p:txBody>
      </p:sp>
      <p:pic>
        <p:nvPicPr>
          <p:cNvPr id="11" name="Picture 12" descr="pragma_boja-rgb">
            <a:extLst>
              <a:ext uri="{FF2B5EF4-FFF2-40B4-BE49-F238E27FC236}">
                <a16:creationId xmlns:a16="http://schemas.microsoft.com/office/drawing/2014/main" id="{35AC21C0-C26F-4AF2-A50E-74BD9C124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zervirano mjesto podnožja 1">
            <a:extLst>
              <a:ext uri="{FF2B5EF4-FFF2-40B4-BE49-F238E27FC236}">
                <a16:creationId xmlns:a16="http://schemas.microsoft.com/office/drawing/2014/main" id="{C84AE1DE-C8B8-4B58-B34B-83D8DC3C7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2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F6B6D30-ED8A-4549-8CCC-C0FBA97EE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9169"/>
            <a:ext cx="12192000" cy="193899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ea typeface="Calibri"/>
                <a:cs typeface="Calibri"/>
                <a:sym typeface="Calibri"/>
              </a:rPr>
              <a:t>Ovisnost</a:t>
            </a:r>
            <a:r>
              <a:rPr lang="en-US" sz="2400" dirty="0">
                <a:ea typeface="Calibri"/>
                <a:cs typeface="Calibri"/>
                <a:sym typeface="Calibri"/>
              </a:rPr>
              <a:t> o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shoppingu</a:t>
            </a:r>
            <a:r>
              <a:rPr lang="en-US" sz="2400" dirty="0">
                <a:ea typeface="Calibri"/>
                <a:cs typeface="Calibri"/>
                <a:sym typeface="Calibri"/>
              </a:rPr>
              <a:t>/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kupovini</a:t>
            </a:r>
            <a:r>
              <a:rPr lang="en-US" sz="2400" dirty="0">
                <a:ea typeface="Calibri"/>
                <a:cs typeface="Calibri"/>
                <a:sym typeface="Calibri"/>
              </a:rPr>
              <a:t> je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jedna</a:t>
            </a:r>
            <a:r>
              <a:rPr lang="en-US" sz="2400" dirty="0">
                <a:ea typeface="Calibri"/>
                <a:cs typeface="Calibri"/>
                <a:sym typeface="Calibri"/>
              </a:rPr>
              <a:t> od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ovisnosti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modernog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doba</a:t>
            </a:r>
            <a:r>
              <a:rPr lang="en-US" sz="2400" dirty="0"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Drugi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nazivi</a:t>
            </a:r>
            <a:r>
              <a:rPr lang="en-US" sz="2400" dirty="0">
                <a:ea typeface="Calibri"/>
                <a:cs typeface="Calibri"/>
                <a:sym typeface="Calibri"/>
              </a:rPr>
              <a:t> za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ovu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vrstu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ovisnosti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su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shippingolizam</a:t>
            </a:r>
            <a:r>
              <a:rPr lang="en-US" sz="2400" dirty="0"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oniomanija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i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kompulzivna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kupnja</a:t>
            </a:r>
            <a:r>
              <a:rPr lang="en-US" sz="2400" dirty="0">
                <a:ea typeface="Calibri"/>
                <a:cs typeface="Calibri"/>
                <a:sym typeface="Calibri"/>
              </a:rPr>
              <a:t>. 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Karakteriziraju</a:t>
            </a:r>
            <a:r>
              <a:rPr lang="en-US" sz="2400" dirty="0">
                <a:ea typeface="Calibri"/>
                <a:cs typeface="Calibri"/>
                <a:sym typeface="Calibri"/>
              </a:rPr>
              <a:t> je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opsesivna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i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neodoljiva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želja</a:t>
            </a:r>
            <a:r>
              <a:rPr lang="en-US" sz="2400" dirty="0"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bolesni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nagon</a:t>
            </a:r>
            <a:r>
              <a:rPr lang="en-US" sz="2400" dirty="0">
                <a:ea typeface="Calibri"/>
                <a:cs typeface="Calibri"/>
                <a:sym typeface="Calibri"/>
              </a:rPr>
              <a:t> za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kupovanjem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svega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i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svačega</a:t>
            </a:r>
            <a:r>
              <a:rPr lang="en-US" sz="2400" dirty="0">
                <a:ea typeface="Calibri"/>
                <a:cs typeface="Calibri"/>
                <a:sym typeface="Calibri"/>
              </a:rPr>
              <a:t> bez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razloga</a:t>
            </a:r>
            <a:r>
              <a:rPr lang="en-US" sz="2400" dirty="0"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potrošačka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groznica</a:t>
            </a:r>
            <a:r>
              <a:rPr lang="en-US" sz="2400" dirty="0"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histerija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kupnje</a:t>
            </a:r>
            <a:r>
              <a:rPr lang="en-US" sz="2400" dirty="0"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Ovisnik</a:t>
            </a:r>
            <a:r>
              <a:rPr lang="en-US" sz="2400" dirty="0">
                <a:ea typeface="Calibri"/>
                <a:cs typeface="Calibri"/>
                <a:sym typeface="Calibri"/>
              </a:rPr>
              <a:t> o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kupovini</a:t>
            </a:r>
            <a:r>
              <a:rPr lang="en-US" sz="2400" dirty="0">
                <a:ea typeface="Calibri"/>
                <a:cs typeface="Calibri"/>
                <a:sym typeface="Calibri"/>
              </a:rPr>
              <a:t> se ne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ograničava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na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određenu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vrstu</a:t>
            </a:r>
            <a:r>
              <a:rPr lang="en-US" sz="2400" dirty="0">
                <a:ea typeface="Calibri"/>
                <a:cs typeface="Calibri"/>
                <a:sym typeface="Calibri"/>
              </a:rPr>
              <a:t> robe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niti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na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njenu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vrijednost</a:t>
            </a:r>
            <a:r>
              <a:rPr lang="en-US" sz="2400" dirty="0">
                <a:ea typeface="Calibri"/>
                <a:cs typeface="Calibri"/>
                <a:sym typeface="Calibri"/>
              </a:rPr>
              <a:t>.</a:t>
            </a:r>
            <a:endParaRPr lang="hr-HR" sz="24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61134DF9-CF21-4E73-B7D7-D5F1F2159C97}"/>
              </a:ext>
            </a:extLst>
          </p:cNvPr>
          <p:cNvSpPr/>
          <p:nvPr/>
        </p:nvSpPr>
        <p:spPr>
          <a:xfrm>
            <a:off x="3745068" y="4804657"/>
            <a:ext cx="6298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U </a:t>
            </a:r>
            <a:r>
              <a:rPr lang="en-US" b="1" dirty="0" err="1"/>
              <a:t>koje</a:t>
            </a:r>
            <a:r>
              <a:rPr lang="en-US" b="1" dirty="0"/>
              <a:t> </a:t>
            </a:r>
            <a:r>
              <a:rPr lang="en-US" b="1" dirty="0" err="1"/>
              <a:t>doba</a:t>
            </a:r>
            <a:r>
              <a:rPr lang="en-US" b="1" dirty="0"/>
              <a:t> </a:t>
            </a:r>
            <a:r>
              <a:rPr lang="en-US" b="1" dirty="0" err="1"/>
              <a:t>godine</a:t>
            </a:r>
            <a:r>
              <a:rPr lang="en-US" b="1" dirty="0"/>
              <a:t> </a:t>
            </a:r>
            <a:r>
              <a:rPr lang="en-US" b="1" dirty="0" err="1"/>
              <a:t>ovakvo</a:t>
            </a:r>
            <a:r>
              <a:rPr lang="en-US" b="1" dirty="0"/>
              <a:t> </a:t>
            </a:r>
            <a:r>
              <a:rPr lang="en-US" b="1" dirty="0" err="1"/>
              <a:t>ponašanje</a:t>
            </a:r>
            <a:r>
              <a:rPr lang="en-US" b="1" dirty="0"/>
              <a:t> </a:t>
            </a:r>
            <a:r>
              <a:rPr lang="en-US" b="1" dirty="0" err="1"/>
              <a:t>najviše</a:t>
            </a:r>
            <a:r>
              <a:rPr lang="en-US" b="1" dirty="0"/>
              <a:t> </a:t>
            </a:r>
            <a:r>
              <a:rPr lang="en-US" b="1" dirty="0" err="1"/>
              <a:t>dolazi</a:t>
            </a:r>
            <a:r>
              <a:rPr lang="en-US" b="1" dirty="0"/>
              <a:t> do </a:t>
            </a:r>
            <a:r>
              <a:rPr lang="en-US" b="1" dirty="0" err="1"/>
              <a:t>izražaja</a:t>
            </a:r>
            <a:r>
              <a:rPr lang="en-US" b="1" dirty="0"/>
              <a:t>?</a:t>
            </a:r>
            <a:endParaRPr lang="hr-HR" b="1" dirty="0"/>
          </a:p>
        </p:txBody>
      </p:sp>
      <p:pic>
        <p:nvPicPr>
          <p:cNvPr id="6" name="Picture 12" descr="pragma_boja-rgb">
            <a:extLst>
              <a:ext uri="{FF2B5EF4-FFF2-40B4-BE49-F238E27FC236}">
                <a16:creationId xmlns:a16="http://schemas.microsoft.com/office/drawing/2014/main" id="{1BB562AE-EEEF-4288-B77A-EFF4913B9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ile:Discussion.png - Wikimedia Commons">
            <a:extLst>
              <a:ext uri="{FF2B5EF4-FFF2-40B4-BE49-F238E27FC236}">
                <a16:creationId xmlns:a16="http://schemas.microsoft.com/office/drawing/2014/main" id="{02A9390A-4EFF-48E5-9C90-B4DE36683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74" y="4804657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zervirano mjesto podnožja 1">
            <a:extLst>
              <a:ext uri="{FF2B5EF4-FFF2-40B4-BE49-F238E27FC236}">
                <a16:creationId xmlns:a16="http://schemas.microsoft.com/office/drawing/2014/main" id="{B43C6437-879B-44C5-A667-995E7CAF3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33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B740215A-96CF-4B38-9F65-AA34108ED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5449"/>
            <a:ext cx="12192000" cy="200054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2800" b="1" dirty="0"/>
              <a:t>ZAPAMTI!</a:t>
            </a:r>
          </a:p>
          <a:p>
            <a:pPr algn="ctr">
              <a:defRPr/>
            </a:pPr>
            <a:r>
              <a:rPr lang="hr-HR" sz="2400" b="1" dirty="0"/>
              <a:t>P</a:t>
            </a:r>
            <a:r>
              <a:rPr lang="en-US" sz="2400" b="1" dirty="0" err="1"/>
              <a:t>roba</a:t>
            </a:r>
            <a:r>
              <a:rPr lang="en-US" sz="2400" b="1" dirty="0"/>
              <a:t> je </a:t>
            </a:r>
            <a:r>
              <a:rPr lang="en-US" sz="2400" b="1" dirty="0" err="1"/>
              <a:t>faza</a:t>
            </a:r>
            <a:r>
              <a:rPr lang="en-US" sz="2400" b="1" dirty="0"/>
              <a:t> </a:t>
            </a:r>
            <a:r>
              <a:rPr lang="en-US" sz="2400" b="1" dirty="0" err="1"/>
              <a:t>ovisnosti</a:t>
            </a:r>
            <a:r>
              <a:rPr lang="en-US" sz="2400" b="1" dirty="0"/>
              <a:t>, a ne </a:t>
            </a:r>
            <a:r>
              <a:rPr lang="en-US" sz="2400" b="1" dirty="0" err="1"/>
              <a:t>samo</a:t>
            </a:r>
            <a:r>
              <a:rPr lang="en-US" sz="2400" b="1" dirty="0"/>
              <a:t> </a:t>
            </a:r>
            <a:r>
              <a:rPr lang="en-US" sz="2400" b="1" dirty="0" err="1"/>
              <a:t>bezazleno</a:t>
            </a:r>
            <a:r>
              <a:rPr lang="en-US" sz="2400" b="1" dirty="0"/>
              <a:t> </a:t>
            </a:r>
            <a:r>
              <a:rPr lang="hr-HR" sz="2400" b="1" dirty="0"/>
              <a:t>„</a:t>
            </a:r>
            <a:r>
              <a:rPr lang="en-US" sz="2400" b="1" dirty="0" err="1"/>
              <a:t>koketiranje</a:t>
            </a:r>
            <a:r>
              <a:rPr lang="hr-HR" sz="2400" b="1" dirty="0"/>
              <a:t>” </a:t>
            </a:r>
            <a:r>
              <a:rPr lang="en-US" sz="2400" b="1" dirty="0"/>
              <a:t>s</a:t>
            </a:r>
            <a:r>
              <a:rPr lang="hr-HR" sz="2400" b="1" dirty="0"/>
              <a:t>a sredstvima ovisnosti.  Vrlo je lako „skliznuti” u ovisno ponašanje, a jako je teško prestati biti ovisan.  </a:t>
            </a:r>
          </a:p>
          <a:p>
            <a:pPr algn="ctr">
              <a:defRPr/>
            </a:pPr>
            <a:r>
              <a:rPr lang="hr-HR" sz="2400" b="1" dirty="0"/>
              <a:t>Stoga nemojte niti započinjati, a sva pitanja u vezi sredstava ovisnosti možete postaviti svojim učiteljima, nastavnicima, stručnoj službi škole, roditeljima, a i nama u Pragmi.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4B0459D-8785-4368-A0EC-450045091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8738"/>
            <a:ext cx="12192000" cy="138499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2800" dirty="0">
                <a:ea typeface="ＭＳ Ｐゴシック" charset="-128"/>
              </a:rPr>
              <a:t>Za više informacija o ovisnostima i drugim aktivnostima Pragme pogledajte </a:t>
            </a:r>
            <a:r>
              <a:rPr lang="hr-HR" sz="2800" b="1" dirty="0">
                <a:ea typeface="ＭＳ Ｐゴシック" charset="-128"/>
              </a:rPr>
              <a:t>www.udruga-pragma.hr </a:t>
            </a:r>
          </a:p>
          <a:p>
            <a:pPr algn="ctr">
              <a:defRPr/>
            </a:pPr>
            <a:r>
              <a:rPr lang="hr-HR" sz="2800" dirty="0">
                <a:ea typeface="ＭＳ Ｐゴシック" charset="-128"/>
              </a:rPr>
              <a:t>ili </a:t>
            </a:r>
            <a:r>
              <a:rPr lang="en-US" sz="2800" dirty="0" err="1">
                <a:ea typeface="ＭＳ Ｐゴシック" charset="-128"/>
              </a:rPr>
              <a:t>nas</a:t>
            </a:r>
            <a:r>
              <a:rPr lang="en-US" sz="2800" dirty="0">
                <a:ea typeface="ＭＳ Ｐゴシック" charset="-128"/>
              </a:rPr>
              <a:t> </a:t>
            </a:r>
            <a:r>
              <a:rPr lang="hr-HR" sz="2800" dirty="0">
                <a:ea typeface="ＭＳ Ｐゴシック" charset="-128"/>
              </a:rPr>
              <a:t>pratite</a:t>
            </a:r>
            <a:r>
              <a:rPr lang="en-US" sz="2800" dirty="0">
                <a:ea typeface="ＭＳ Ｐゴシック" charset="-128"/>
              </a:rPr>
              <a:t> na </a:t>
            </a:r>
            <a:r>
              <a:rPr lang="en-US" sz="2800" dirty="0" err="1">
                <a:ea typeface="ＭＳ Ｐゴシック" charset="-128"/>
              </a:rPr>
              <a:t>društvenim</a:t>
            </a:r>
            <a:r>
              <a:rPr lang="en-US" sz="2800" dirty="0">
                <a:ea typeface="ＭＳ Ｐゴシック" charset="-128"/>
              </a:rPr>
              <a:t> </a:t>
            </a:r>
            <a:r>
              <a:rPr lang="en-US" sz="2800" dirty="0" err="1">
                <a:ea typeface="ＭＳ Ｐゴシック" charset="-128"/>
              </a:rPr>
              <a:t>mrežama</a:t>
            </a:r>
            <a:endParaRPr lang="hr-HR" sz="2800" b="1" dirty="0">
              <a:ea typeface="ＭＳ Ｐゴシック" charset="-128"/>
            </a:endParaRPr>
          </a:p>
        </p:txBody>
      </p:sp>
      <p:pic>
        <p:nvPicPr>
          <p:cNvPr id="14338" name="Picture 2" descr="File:Instagram icon.png - Wikimedia Commons">
            <a:extLst>
              <a:ext uri="{FF2B5EF4-FFF2-40B4-BE49-F238E27FC236}">
                <a16:creationId xmlns:a16="http://schemas.microsoft.com/office/drawing/2014/main" id="{FA7E8426-3E88-47D7-AE9E-4126DFA9B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90" y="5312251"/>
            <a:ext cx="419636" cy="41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Facebook icon">
            <a:extLst>
              <a:ext uri="{FF2B5EF4-FFF2-40B4-BE49-F238E27FC236}">
                <a16:creationId xmlns:a16="http://schemas.microsoft.com/office/drawing/2014/main" id="{4B8A60C6-8E0D-4BBB-A3F7-45E0C23D9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03" y="5312251"/>
            <a:ext cx="419636" cy="41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Tiktok, logo Icon in Social micon">
            <a:extLst>
              <a:ext uri="{FF2B5EF4-FFF2-40B4-BE49-F238E27FC236}">
                <a16:creationId xmlns:a16="http://schemas.microsoft.com/office/drawing/2014/main" id="{4438A90A-CFCA-4DE8-955F-8BD4FCB4E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8" t="6342" r="7974" b="8849"/>
          <a:stretch/>
        </p:blipFill>
        <p:spPr bwMode="auto">
          <a:xfrm>
            <a:off x="7148850" y="5326390"/>
            <a:ext cx="419636" cy="42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E63C3E32-7FEC-4B23-93BE-1F81424EAE8A}"/>
              </a:ext>
            </a:extLst>
          </p:cNvPr>
          <p:cNvSpPr txBox="1"/>
          <p:nvPr/>
        </p:nvSpPr>
        <p:spPr>
          <a:xfrm>
            <a:off x="3709116" y="5380343"/>
            <a:ext cx="202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@</a:t>
            </a:r>
            <a:r>
              <a:rPr lang="hr-HR" b="1" dirty="0"/>
              <a:t>u</a:t>
            </a:r>
            <a:r>
              <a:rPr lang="en-US" b="1" dirty="0" err="1"/>
              <a:t>drugapragma</a:t>
            </a:r>
            <a:endParaRPr lang="hr-HR" b="1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5A97066-782B-4A7B-A3B3-581C4ECC4212}"/>
              </a:ext>
            </a:extLst>
          </p:cNvPr>
          <p:cNvSpPr txBox="1"/>
          <p:nvPr/>
        </p:nvSpPr>
        <p:spPr>
          <a:xfrm>
            <a:off x="7568486" y="5348346"/>
            <a:ext cx="202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@</a:t>
            </a:r>
            <a:r>
              <a:rPr lang="en-US" b="1" dirty="0" err="1"/>
              <a:t>Udruga.pragma</a:t>
            </a:r>
            <a:endParaRPr lang="hr-HR" b="1" dirty="0"/>
          </a:p>
        </p:txBody>
      </p:sp>
      <p:pic>
        <p:nvPicPr>
          <p:cNvPr id="13" name="Picture 12" descr="pragma_boja-rgb">
            <a:extLst>
              <a:ext uri="{FF2B5EF4-FFF2-40B4-BE49-F238E27FC236}">
                <a16:creationId xmlns:a16="http://schemas.microsoft.com/office/drawing/2014/main" id="{43C89C8A-D80D-4108-A19F-963688976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Linkedin - Free social media icons">
            <a:extLst>
              <a:ext uri="{FF2B5EF4-FFF2-40B4-BE49-F238E27FC236}">
                <a16:creationId xmlns:a16="http://schemas.microsoft.com/office/drawing/2014/main" id="{E11B1312-1595-4479-8BA3-9426CC119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77" y="5323194"/>
            <a:ext cx="419636" cy="41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Twitter - Free social media icons">
            <a:extLst>
              <a:ext uri="{FF2B5EF4-FFF2-40B4-BE49-F238E27FC236}">
                <a16:creationId xmlns:a16="http://schemas.microsoft.com/office/drawing/2014/main" id="{5126EA3A-09BE-4FCA-9B24-9790C49C5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4" y="5330039"/>
            <a:ext cx="419636" cy="41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zervirano mjesto podnožja 1">
            <a:extLst>
              <a:ext uri="{FF2B5EF4-FFF2-40B4-BE49-F238E27FC236}">
                <a16:creationId xmlns:a16="http://schemas.microsoft.com/office/drawing/2014/main" id="{6556D6EA-AE6A-4320-A8B8-459A6B2F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761662-1796-46AF-A1F7-2F3FF64C6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5" y="5911056"/>
            <a:ext cx="957914" cy="53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ADAA8F96-BC02-41CC-9721-027451C6EE20}"/>
              </a:ext>
            </a:extLst>
          </p:cNvPr>
          <p:cNvSpPr txBox="1"/>
          <p:nvPr/>
        </p:nvSpPr>
        <p:spPr>
          <a:xfrm>
            <a:off x="2566079" y="5996073"/>
            <a:ext cx="202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Udruga Pragma</a:t>
            </a:r>
          </a:p>
        </p:txBody>
      </p:sp>
    </p:spTree>
    <p:extLst>
      <p:ext uri="{BB962C8B-B14F-4D97-AF65-F5344CB8AC3E}">
        <p14:creationId xmlns:p14="http://schemas.microsoft.com/office/powerpoint/2010/main" val="101666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4FED8AA4-320D-4658-AB46-E219859C5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95213"/>
            <a:ext cx="12192000" cy="120032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Ovisnost se može dogoditi u bilo kojoj dobi. Čak i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fetus (dijete koje je još u utrobi majke)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mogu postati ovisnici zbog ovisnosti njihove majke. Droge utječu na nerođeno dijete jednako kao na majku ili čak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 više. 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E0565934-6373-49FB-B073-4151DFC13FAB}"/>
              </a:ext>
            </a:extLst>
          </p:cNvPr>
          <p:cNvSpPr/>
          <p:nvPr/>
        </p:nvSpPr>
        <p:spPr>
          <a:xfrm>
            <a:off x="4490649" y="4207465"/>
            <a:ext cx="6042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Mogu</a:t>
            </a:r>
            <a:r>
              <a:rPr lang="en-US" b="1" dirty="0"/>
              <a:t> li </a:t>
            </a:r>
            <a:r>
              <a:rPr lang="en-US" b="1" dirty="0" err="1"/>
              <a:t>djeca</a:t>
            </a:r>
            <a:r>
              <a:rPr lang="en-US" b="1" dirty="0"/>
              <a:t> </a:t>
            </a:r>
            <a:r>
              <a:rPr lang="en-US" b="1" dirty="0" err="1"/>
              <a:t>postati</a:t>
            </a:r>
            <a:r>
              <a:rPr lang="en-US" b="1" dirty="0"/>
              <a:t> </a:t>
            </a:r>
            <a:r>
              <a:rPr lang="en-US" b="1" dirty="0" err="1"/>
              <a:t>ovisna</a:t>
            </a:r>
            <a:r>
              <a:rPr lang="en-US" b="1" dirty="0"/>
              <a:t> o </a:t>
            </a:r>
            <a:r>
              <a:rPr lang="en-US" b="1" dirty="0" err="1"/>
              <a:t>ekranima</a:t>
            </a:r>
            <a:r>
              <a:rPr lang="en-US" b="1" dirty="0"/>
              <a:t>?  </a:t>
            </a:r>
            <a:r>
              <a:rPr lang="en-US" b="1" dirty="0" err="1"/>
              <a:t>Objasnite</a:t>
            </a:r>
            <a:r>
              <a:rPr lang="en-US" b="1" dirty="0"/>
              <a:t>.</a:t>
            </a:r>
            <a:endParaRPr lang="hr-HR" b="1" dirty="0"/>
          </a:p>
          <a:p>
            <a:endParaRPr lang="hr-HR" b="1" dirty="0"/>
          </a:p>
          <a:p>
            <a:r>
              <a:rPr lang="hr-HR" b="1" dirty="0"/>
              <a:t>(za pomoć, učenici mogu posjetiti mrežne stranice Društva za komunikacijsku i medijsku kulturu: https://djecamedija.org/ i proučiti njihove edukativne materijale).</a:t>
            </a:r>
          </a:p>
        </p:txBody>
      </p:sp>
      <p:pic>
        <p:nvPicPr>
          <p:cNvPr id="7" name="Picture 12" descr="pragma_boja-rgb">
            <a:extLst>
              <a:ext uri="{FF2B5EF4-FFF2-40B4-BE49-F238E27FC236}">
                <a16:creationId xmlns:a16="http://schemas.microsoft.com/office/drawing/2014/main" id="{1EE08A3E-BE98-483B-8B06-933E14A66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590" y="6265719"/>
            <a:ext cx="1143036" cy="4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 descr="File:Discussion.png - Wikimedia Commons">
            <a:extLst>
              <a:ext uri="{FF2B5EF4-FFF2-40B4-BE49-F238E27FC236}">
                <a16:creationId xmlns:a16="http://schemas.microsoft.com/office/drawing/2014/main" id="{66BCB54E-6E88-449B-B322-3D01F2DAA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355" y="4207465"/>
            <a:ext cx="763294" cy="4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zervirano mjesto podnožja 1">
            <a:extLst>
              <a:ext uri="{FF2B5EF4-FFF2-40B4-BE49-F238E27FC236}">
                <a16:creationId xmlns:a16="http://schemas.microsoft.com/office/drawing/2014/main" id="{123F98A9-BDF7-4C4E-BD34-E48011D23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0649" y="64873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nb-NO" dirty="0"/>
              <a:t>© PRAGMA www.udruga-pragma.hr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9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9E9D3B-896E-4A01-BA27-B105598B6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en-US" b="1" dirty="0" err="1"/>
              <a:t>Poveži</a:t>
            </a:r>
            <a:r>
              <a:rPr lang="en-US" b="1" dirty="0"/>
              <a:t> </a:t>
            </a:r>
            <a:r>
              <a:rPr lang="en-US" b="1" dirty="0" err="1"/>
              <a:t>parove</a:t>
            </a:r>
            <a:endParaRPr lang="hr-HR" b="1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35CF6DFA-21FC-4767-940D-582644A5B4FA}"/>
              </a:ext>
            </a:extLst>
          </p:cNvPr>
          <p:cNvSpPr/>
          <p:nvPr/>
        </p:nvSpPr>
        <p:spPr>
          <a:xfrm>
            <a:off x="838200" y="3009499"/>
            <a:ext cx="4063195" cy="364297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B) </a:t>
            </a:r>
            <a:r>
              <a:rPr lang="en-US" altLang="sr-Latn-RS" dirty="0" err="1">
                <a:ea typeface="ＭＳ Ｐゴシック" panose="020B0600070205080204" pitchFamily="34" charset="-128"/>
              </a:rPr>
              <a:t>Cigarete</a:t>
            </a:r>
            <a:endParaRPr lang="hr-HR" altLang="sr-Latn-RS" dirty="0">
              <a:ea typeface="ＭＳ Ｐゴシック" panose="020B0600070205080204" pitchFamily="34" charset="-128"/>
            </a:endParaRP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D7754B52-3757-4F2E-B9AE-A9E847DA8C87}"/>
              </a:ext>
            </a:extLst>
          </p:cNvPr>
          <p:cNvSpPr/>
          <p:nvPr/>
        </p:nvSpPr>
        <p:spPr>
          <a:xfrm>
            <a:off x="838200" y="2449055"/>
            <a:ext cx="4063195" cy="364297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A) </a:t>
            </a:r>
            <a:r>
              <a:rPr lang="en-US" altLang="sr-Latn-RS" dirty="0" err="1">
                <a:ea typeface="ＭＳ Ｐゴシック" panose="020B0600070205080204" pitchFamily="34" charset="-128"/>
              </a:rPr>
              <a:t>Alkohol</a:t>
            </a:r>
            <a:endParaRPr lang="hr-HR" altLang="sr-Latn-RS" dirty="0">
              <a:ea typeface="ＭＳ Ｐゴシック" panose="020B0600070205080204" pitchFamily="34" charset="-128"/>
            </a:endParaRP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D5F8B112-1598-4998-8169-369B31CFF623}"/>
              </a:ext>
            </a:extLst>
          </p:cNvPr>
          <p:cNvSpPr/>
          <p:nvPr/>
        </p:nvSpPr>
        <p:spPr>
          <a:xfrm>
            <a:off x="6652028" y="2449055"/>
            <a:ext cx="4063195" cy="364297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1. </a:t>
            </a:r>
            <a:r>
              <a:rPr lang="en-US" altLang="sr-Latn-RS" dirty="0" err="1">
                <a:ea typeface="ＭＳ Ｐゴシック" panose="020B0600070205080204" pitchFamily="34" charset="-128"/>
              </a:rPr>
              <a:t>Kafein</a:t>
            </a:r>
            <a:r>
              <a:rPr lang="en-US" altLang="sr-Latn-RS" dirty="0">
                <a:ea typeface="ＭＳ Ｐゴシック" panose="020B0600070205080204" pitchFamily="34" charset="-128"/>
              </a:rPr>
              <a:t> </a:t>
            </a:r>
            <a:endParaRPr lang="hr-HR" altLang="sr-Latn-RS" dirty="0">
              <a:ea typeface="ＭＳ Ｐゴシック" panose="020B0600070205080204" pitchFamily="34" charset="-128"/>
            </a:endParaRP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BD8FF436-7527-4F5C-AA67-9CD97E353B47}"/>
              </a:ext>
            </a:extLst>
          </p:cNvPr>
          <p:cNvSpPr/>
          <p:nvPr/>
        </p:nvSpPr>
        <p:spPr>
          <a:xfrm>
            <a:off x="6652028" y="3009499"/>
            <a:ext cx="4063195" cy="364297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2. T</a:t>
            </a:r>
            <a:r>
              <a:rPr lang="hr-HR" dirty="0" err="1"/>
              <a:t>etrahidrokanabinol</a:t>
            </a:r>
            <a:r>
              <a:rPr lang="hr-HR" dirty="0"/>
              <a:t> (THC</a:t>
            </a:r>
            <a:r>
              <a:rPr lang="en-US" dirty="0"/>
              <a:t>)</a:t>
            </a:r>
            <a:endParaRPr lang="hr-HR" altLang="sr-Latn-RS" dirty="0">
              <a:ea typeface="ＭＳ Ｐゴシック" panose="020B0600070205080204" pitchFamily="34" charset="-128"/>
            </a:endParaRP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47DA8C91-E1E7-41E9-A69B-56B3658B1B45}"/>
              </a:ext>
            </a:extLst>
          </p:cNvPr>
          <p:cNvSpPr/>
          <p:nvPr/>
        </p:nvSpPr>
        <p:spPr>
          <a:xfrm>
            <a:off x="838199" y="3647899"/>
            <a:ext cx="4063195" cy="364297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C) Kava</a:t>
            </a:r>
            <a:endParaRPr lang="hr-HR" altLang="sr-Latn-RS" dirty="0">
              <a:ea typeface="ＭＳ Ｐゴシック" panose="020B0600070205080204" pitchFamily="34" charset="-128"/>
            </a:endParaRP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FF4B258E-C686-46A9-9CA7-99D5D73EDF95}"/>
              </a:ext>
            </a:extLst>
          </p:cNvPr>
          <p:cNvSpPr/>
          <p:nvPr/>
        </p:nvSpPr>
        <p:spPr>
          <a:xfrm>
            <a:off x="6652027" y="3647899"/>
            <a:ext cx="4063195" cy="364297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3. </a:t>
            </a:r>
            <a:r>
              <a:rPr lang="en-US" altLang="sr-Latn-RS" dirty="0" err="1">
                <a:ea typeface="ＭＳ Ｐゴシック" panose="020B0600070205080204" pitchFamily="34" charset="-128"/>
              </a:rPr>
              <a:t>Nikotin</a:t>
            </a:r>
            <a:endParaRPr lang="hr-HR" altLang="sr-Latn-RS" dirty="0">
              <a:ea typeface="ＭＳ Ｐゴシック" panose="020B0600070205080204" pitchFamily="34" charset="-128"/>
            </a:endParaRPr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FB85F888-B8A8-4DD1-994C-6636DC0A9FBF}"/>
              </a:ext>
            </a:extLst>
          </p:cNvPr>
          <p:cNvSpPr/>
          <p:nvPr/>
        </p:nvSpPr>
        <p:spPr>
          <a:xfrm>
            <a:off x="838199" y="4286299"/>
            <a:ext cx="4063195" cy="364297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D) Marihuana</a:t>
            </a:r>
            <a:endParaRPr lang="hr-HR" altLang="sr-Latn-RS" dirty="0">
              <a:ea typeface="ＭＳ Ｐゴシック" panose="020B0600070205080204" pitchFamily="34" charset="-128"/>
            </a:endParaRPr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E921BC41-D193-4041-AE4A-B34846E5AAAD}"/>
              </a:ext>
            </a:extLst>
          </p:cNvPr>
          <p:cNvSpPr/>
          <p:nvPr/>
        </p:nvSpPr>
        <p:spPr>
          <a:xfrm>
            <a:off x="6652027" y="4286299"/>
            <a:ext cx="4063195" cy="364297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4. </a:t>
            </a:r>
            <a:r>
              <a:rPr lang="en-US" altLang="sr-Latn-RS" dirty="0" err="1">
                <a:ea typeface="ＭＳ Ｐゴシック" panose="020B0600070205080204" pitchFamily="34" charset="-128"/>
              </a:rPr>
              <a:t>Etanol</a:t>
            </a:r>
            <a:endParaRPr lang="hr-HR" altLang="sr-Latn-RS" dirty="0">
              <a:ea typeface="ＭＳ Ｐゴシック" panose="020B0600070205080204" pitchFamily="34" charset="-128"/>
            </a:endParaRPr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0E744B22-0313-4736-AA72-80DD2889E7DF}"/>
              </a:ext>
            </a:extLst>
          </p:cNvPr>
          <p:cNvSpPr/>
          <p:nvPr/>
        </p:nvSpPr>
        <p:spPr>
          <a:xfrm>
            <a:off x="6652027" y="3654914"/>
            <a:ext cx="4063195" cy="364297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1. </a:t>
            </a:r>
            <a:r>
              <a:rPr lang="en-US" altLang="sr-Latn-RS" dirty="0" err="1">
                <a:ea typeface="ＭＳ Ｐゴシック" panose="020B0600070205080204" pitchFamily="34" charset="-128"/>
              </a:rPr>
              <a:t>Kofein</a:t>
            </a:r>
            <a:r>
              <a:rPr lang="en-US" altLang="sr-Latn-RS" dirty="0">
                <a:ea typeface="ＭＳ Ｐゴシック" panose="020B0600070205080204" pitchFamily="34" charset="-128"/>
              </a:rPr>
              <a:t> </a:t>
            </a:r>
            <a:endParaRPr lang="hr-HR" altLang="sr-Latn-RS" dirty="0">
              <a:ea typeface="ＭＳ Ｐゴシック" panose="020B0600070205080204" pitchFamily="34" charset="-128"/>
            </a:endParaRPr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98F2D803-991E-4191-B5F4-C1D4E7514434}"/>
              </a:ext>
            </a:extLst>
          </p:cNvPr>
          <p:cNvSpPr/>
          <p:nvPr/>
        </p:nvSpPr>
        <p:spPr>
          <a:xfrm>
            <a:off x="6652027" y="4286299"/>
            <a:ext cx="4063195" cy="364297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2. T</a:t>
            </a:r>
            <a:r>
              <a:rPr lang="hr-HR" dirty="0" err="1"/>
              <a:t>etrahidrokanabinol</a:t>
            </a:r>
            <a:r>
              <a:rPr lang="hr-HR" dirty="0"/>
              <a:t> (THC</a:t>
            </a:r>
            <a:r>
              <a:rPr lang="en-US" dirty="0"/>
              <a:t>)</a:t>
            </a:r>
            <a:endParaRPr lang="hr-HR" altLang="sr-Latn-RS" dirty="0">
              <a:ea typeface="ＭＳ Ｐゴシック" panose="020B0600070205080204" pitchFamily="34" charset="-128"/>
            </a:endParaRPr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E9FB443A-6144-418B-ACFC-02B3F7FF7BFA}"/>
              </a:ext>
            </a:extLst>
          </p:cNvPr>
          <p:cNvSpPr/>
          <p:nvPr/>
        </p:nvSpPr>
        <p:spPr>
          <a:xfrm>
            <a:off x="6652027" y="3016514"/>
            <a:ext cx="4063195" cy="364297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3. </a:t>
            </a:r>
            <a:r>
              <a:rPr lang="en-US" altLang="sr-Latn-RS" dirty="0" err="1">
                <a:ea typeface="ＭＳ Ｐゴシック" panose="020B0600070205080204" pitchFamily="34" charset="-128"/>
              </a:rPr>
              <a:t>Nikotin</a:t>
            </a:r>
            <a:endParaRPr lang="hr-HR" altLang="sr-Latn-RS" dirty="0">
              <a:ea typeface="ＭＳ Ｐゴシック" panose="020B0600070205080204" pitchFamily="34" charset="-128"/>
            </a:endParaRPr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BB096F7E-3E22-4AFF-869C-78C22EC738D5}"/>
              </a:ext>
            </a:extLst>
          </p:cNvPr>
          <p:cNvSpPr/>
          <p:nvPr/>
        </p:nvSpPr>
        <p:spPr>
          <a:xfrm>
            <a:off x="6652027" y="2449054"/>
            <a:ext cx="4063195" cy="364297"/>
          </a:xfrm>
          <a:prstGeom prst="round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sr-Latn-RS" dirty="0">
                <a:ea typeface="ＭＳ Ｐゴシック" panose="020B0600070205080204" pitchFamily="34" charset="-128"/>
              </a:rPr>
              <a:t>4. </a:t>
            </a:r>
            <a:r>
              <a:rPr lang="en-US" altLang="sr-Latn-RS" dirty="0" err="1">
                <a:ea typeface="ＭＳ Ｐゴシック" panose="020B0600070205080204" pitchFamily="34" charset="-128"/>
              </a:rPr>
              <a:t>Etanol</a:t>
            </a:r>
            <a:endParaRPr lang="hr-HR" altLang="sr-Latn-R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383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743F22-5243-44D7-8891-B9C12FAA4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35" y="337375"/>
            <a:ext cx="11602790" cy="1325563"/>
          </a:xfrm>
        </p:spPr>
        <p:txBody>
          <a:bodyPr/>
          <a:lstStyle/>
          <a:p>
            <a:r>
              <a:rPr lang="en-US" b="1" dirty="0"/>
              <a:t>3. Koji problem ne mora </a:t>
            </a:r>
            <a:r>
              <a:rPr lang="en-US" b="1" dirty="0" err="1"/>
              <a:t>biti</a:t>
            </a:r>
            <a:r>
              <a:rPr lang="en-US" b="1" dirty="0"/>
              <a:t> </a:t>
            </a:r>
            <a:r>
              <a:rPr lang="en-US" b="1" dirty="0" err="1"/>
              <a:t>prisutan</a:t>
            </a:r>
            <a:r>
              <a:rPr lang="en-US" b="1" dirty="0"/>
              <a:t> za </a:t>
            </a:r>
            <a:r>
              <a:rPr lang="en-US" b="1" dirty="0" err="1"/>
              <a:t>dijagnozu</a:t>
            </a:r>
            <a:r>
              <a:rPr lang="en-US" b="1" dirty="0"/>
              <a:t> </a:t>
            </a:r>
            <a:r>
              <a:rPr lang="en-US" b="1" dirty="0" err="1"/>
              <a:t>ovisnosti</a:t>
            </a:r>
            <a:r>
              <a:rPr lang="en-US" b="1" dirty="0"/>
              <a:t>?</a:t>
            </a:r>
            <a:endParaRPr lang="hr-HR" b="1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471F9556-584B-4C61-A991-763AA67B8F0B}"/>
              </a:ext>
            </a:extLst>
          </p:cNvPr>
          <p:cNvSpPr/>
          <p:nvPr/>
        </p:nvSpPr>
        <p:spPr>
          <a:xfrm>
            <a:off x="1224567" y="3772251"/>
            <a:ext cx="4635106" cy="852111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C) </a:t>
            </a:r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zakonom</a:t>
            </a:r>
            <a:r>
              <a:rPr lang="en-US" dirty="0"/>
              <a:t>	</a:t>
            </a:r>
            <a:endParaRPr lang="hr-HR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C69A2E2E-EA1C-459D-AB73-BC2554392D4F}"/>
              </a:ext>
            </a:extLst>
          </p:cNvPr>
          <p:cNvSpPr/>
          <p:nvPr/>
        </p:nvSpPr>
        <p:spPr>
          <a:xfrm>
            <a:off x="1224567" y="2291539"/>
            <a:ext cx="4635106" cy="852111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A) </a:t>
            </a:r>
            <a:r>
              <a:rPr lang="en-US" dirty="0" err="1"/>
              <a:t>Neuspjeh</a:t>
            </a:r>
            <a:r>
              <a:rPr lang="en-US" dirty="0"/>
              <a:t> u </a:t>
            </a:r>
            <a:r>
              <a:rPr lang="en-US" dirty="0" err="1"/>
              <a:t>izvršavanju</a:t>
            </a:r>
            <a:r>
              <a:rPr lang="en-US" dirty="0"/>
              <a:t> </a:t>
            </a:r>
            <a:r>
              <a:rPr lang="en-US" dirty="0" err="1"/>
              <a:t>obaveza</a:t>
            </a:r>
            <a:endParaRPr lang="hr-HR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574D3F85-099D-42A6-A844-576B1B2FD869}"/>
              </a:ext>
            </a:extLst>
          </p:cNvPr>
          <p:cNvSpPr/>
          <p:nvPr/>
        </p:nvSpPr>
        <p:spPr>
          <a:xfrm>
            <a:off x="6332329" y="3772250"/>
            <a:ext cx="4635106" cy="852111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D) </a:t>
            </a:r>
            <a:r>
              <a:rPr lang="hr-HR" dirty="0"/>
              <a:t>Problemi u m</a:t>
            </a:r>
            <a:r>
              <a:rPr lang="en-US" dirty="0" err="1"/>
              <a:t>eđuljudski</a:t>
            </a:r>
            <a:r>
              <a:rPr lang="hr-HR" dirty="0"/>
              <a:t>m</a:t>
            </a:r>
            <a:r>
              <a:rPr lang="en-US" dirty="0"/>
              <a:t> </a:t>
            </a:r>
            <a:r>
              <a:rPr lang="hr-HR" dirty="0"/>
              <a:t>odnosima</a:t>
            </a:r>
            <a:endParaRPr lang="en-US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5486D63C-307C-438E-8CAA-0F5226747E75}"/>
              </a:ext>
            </a:extLst>
          </p:cNvPr>
          <p:cNvSpPr/>
          <p:nvPr/>
        </p:nvSpPr>
        <p:spPr>
          <a:xfrm>
            <a:off x="6332329" y="2291539"/>
            <a:ext cx="4635106" cy="852111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B) </a:t>
            </a:r>
            <a:r>
              <a:rPr lang="en-US" dirty="0" err="1"/>
              <a:t>Izlaganje</a:t>
            </a:r>
            <a:r>
              <a:rPr lang="en-US" dirty="0"/>
              <a:t> </a:t>
            </a:r>
            <a:r>
              <a:rPr lang="en-US" dirty="0" err="1"/>
              <a:t>fizičkim</a:t>
            </a:r>
            <a:r>
              <a:rPr lang="en-US" dirty="0"/>
              <a:t> </a:t>
            </a:r>
            <a:r>
              <a:rPr lang="en-US" dirty="0" err="1"/>
              <a:t>opasnostima</a:t>
            </a:r>
            <a:endParaRPr lang="hr-HR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017E7BD5-6935-44E9-ABA1-3BCEB4654D3A}"/>
              </a:ext>
            </a:extLst>
          </p:cNvPr>
          <p:cNvSpPr/>
          <p:nvPr/>
        </p:nvSpPr>
        <p:spPr>
          <a:xfrm>
            <a:off x="3778447" y="5007775"/>
            <a:ext cx="4635106" cy="852111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E) </a:t>
            </a:r>
            <a:r>
              <a:rPr lang="en-US" dirty="0" err="1"/>
              <a:t>Narušeno</a:t>
            </a:r>
            <a:r>
              <a:rPr lang="en-US" dirty="0"/>
              <a:t> </a:t>
            </a:r>
            <a:r>
              <a:rPr lang="en-US" dirty="0" err="1"/>
              <a:t>spavanje</a:t>
            </a:r>
            <a:endParaRPr lang="en-US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341528A0-0957-437A-9ECF-5686C08F3D44}"/>
              </a:ext>
            </a:extLst>
          </p:cNvPr>
          <p:cNvSpPr/>
          <p:nvPr/>
        </p:nvSpPr>
        <p:spPr>
          <a:xfrm>
            <a:off x="3778447" y="5007774"/>
            <a:ext cx="4635106" cy="852111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E) </a:t>
            </a:r>
            <a:r>
              <a:rPr lang="en-US" dirty="0" err="1"/>
              <a:t>Narušeno</a:t>
            </a:r>
            <a:r>
              <a:rPr lang="en-US" dirty="0"/>
              <a:t> </a:t>
            </a:r>
            <a:r>
              <a:rPr lang="en-US" dirty="0" err="1"/>
              <a:t>spavanje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9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57216BDF-0482-40E7-BC52-FA4D0A29C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448" y="1063840"/>
            <a:ext cx="12192000" cy="267765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Da bi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smo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mogli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govoriti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zlouporab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psihoaktivne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tvari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osoba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treba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imati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jedan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navedenih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>
              <a:buAutoNum type="arabicPeriod"/>
              <a:defRPr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Neuspjeh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izvršavanju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glavnih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obaveza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poput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izostajanj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škole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posla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obitelji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  <a:defRPr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Izlaganje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fizičkim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opasnostima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poput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vožnje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intoksiciranom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stanju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upravljanje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strojevima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  <a:defRPr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Problemi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zakonom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uhićenja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stvaranje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nereda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ometanje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prometa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  <a:defRPr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Trajni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društveni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međuljudski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problem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svađe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ženo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m/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mužem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roditeljima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prijateljima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braćom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sestrama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, fizički sukobi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74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A3A5B9-7DEF-4D18-9E37-8EC87C735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17" y="365125"/>
            <a:ext cx="11397803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4. </a:t>
            </a:r>
            <a:r>
              <a:rPr lang="en-US" b="1" dirty="0" err="1"/>
              <a:t>Neusklađenost</a:t>
            </a:r>
            <a:r>
              <a:rPr lang="en-US" b="1" dirty="0"/>
              <a:t> </a:t>
            </a:r>
            <a:r>
              <a:rPr lang="en-US" b="1" dirty="0" err="1"/>
              <a:t>stavova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znanja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našim</a:t>
            </a:r>
            <a:r>
              <a:rPr lang="en-US" b="1" dirty="0"/>
              <a:t> </a:t>
            </a:r>
            <a:r>
              <a:rPr lang="en-US" b="1" dirty="0" err="1"/>
              <a:t>ponašanjem</a:t>
            </a:r>
            <a:r>
              <a:rPr lang="en-US" b="1" dirty="0"/>
              <a:t> </a:t>
            </a:r>
            <a:r>
              <a:rPr lang="en-US" b="1" dirty="0" err="1"/>
              <a:t>koje</a:t>
            </a:r>
            <a:r>
              <a:rPr lang="en-US" b="1" dirty="0"/>
              <a:t> </a:t>
            </a:r>
            <a:r>
              <a:rPr lang="en-US" b="1" dirty="0" err="1"/>
              <a:t>može</a:t>
            </a:r>
            <a:r>
              <a:rPr lang="en-US" b="1" dirty="0"/>
              <a:t> </a:t>
            </a:r>
            <a:r>
              <a:rPr lang="en-US" b="1" dirty="0" err="1"/>
              <a:t>dovesti</a:t>
            </a:r>
            <a:r>
              <a:rPr lang="en-US" b="1" dirty="0"/>
              <a:t> do </a:t>
            </a:r>
            <a:r>
              <a:rPr lang="en-US" b="1" dirty="0" err="1"/>
              <a:t>ovisnosti</a:t>
            </a:r>
            <a:r>
              <a:rPr lang="en-US" b="1" dirty="0"/>
              <a:t> </a:t>
            </a:r>
            <a:r>
              <a:rPr lang="en-US" b="1" dirty="0" err="1"/>
              <a:t>zove</a:t>
            </a:r>
            <a:r>
              <a:rPr lang="en-US" b="1" dirty="0"/>
              <a:t> se?</a:t>
            </a:r>
            <a:endParaRPr lang="hr-HR" b="1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E161F658-F118-4AD0-A529-3617BD8DE89D}"/>
              </a:ext>
            </a:extLst>
          </p:cNvPr>
          <p:cNvSpPr/>
          <p:nvPr/>
        </p:nvSpPr>
        <p:spPr>
          <a:xfrm>
            <a:off x="3778447" y="3744501"/>
            <a:ext cx="4635106" cy="852111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C) </a:t>
            </a:r>
            <a:r>
              <a:rPr lang="en-US" dirty="0" err="1"/>
              <a:t>Kognitivno</a:t>
            </a:r>
            <a:r>
              <a:rPr lang="en-US" dirty="0"/>
              <a:t> </a:t>
            </a:r>
            <a:r>
              <a:rPr lang="en-US" dirty="0" err="1"/>
              <a:t>opravdanje</a:t>
            </a:r>
            <a:r>
              <a:rPr lang="en-US" dirty="0"/>
              <a:t>	</a:t>
            </a:r>
            <a:endParaRPr lang="hr-HR" dirty="0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F2F21878-5808-434A-8646-76B12F21D4A5}"/>
              </a:ext>
            </a:extLst>
          </p:cNvPr>
          <p:cNvSpPr/>
          <p:nvPr/>
        </p:nvSpPr>
        <p:spPr>
          <a:xfrm>
            <a:off x="1224567" y="2291539"/>
            <a:ext cx="4635106" cy="852111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A) </a:t>
            </a:r>
            <a:r>
              <a:rPr lang="en-US" dirty="0" err="1"/>
              <a:t>Kognitivni</a:t>
            </a:r>
            <a:r>
              <a:rPr lang="en-US" dirty="0"/>
              <a:t> </a:t>
            </a:r>
            <a:r>
              <a:rPr lang="en-US" dirty="0" err="1"/>
              <a:t>nesklad</a:t>
            </a:r>
            <a:endParaRPr lang="hr-HR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81C42563-DCB9-40E1-A60B-8F1A6958BB34}"/>
              </a:ext>
            </a:extLst>
          </p:cNvPr>
          <p:cNvSpPr/>
          <p:nvPr/>
        </p:nvSpPr>
        <p:spPr>
          <a:xfrm>
            <a:off x="6332329" y="2291539"/>
            <a:ext cx="4635106" cy="852111"/>
          </a:xfrm>
          <a:prstGeom prst="round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B) </a:t>
            </a:r>
            <a:r>
              <a:rPr lang="en-US" dirty="0" err="1"/>
              <a:t>Kognitivna</a:t>
            </a:r>
            <a:r>
              <a:rPr lang="en-US" dirty="0"/>
              <a:t> </a:t>
            </a:r>
            <a:r>
              <a:rPr lang="en-US" dirty="0" err="1"/>
              <a:t>disonanca</a:t>
            </a:r>
            <a:endParaRPr lang="hr-HR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90737DD5-03C9-446D-93F9-F6A8EFE7829B}"/>
              </a:ext>
            </a:extLst>
          </p:cNvPr>
          <p:cNvSpPr/>
          <p:nvPr/>
        </p:nvSpPr>
        <p:spPr>
          <a:xfrm>
            <a:off x="6332329" y="2291539"/>
            <a:ext cx="4635106" cy="852111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B) </a:t>
            </a:r>
            <a:r>
              <a:rPr lang="en-US" dirty="0" err="1"/>
              <a:t>Kognitivna</a:t>
            </a:r>
            <a:r>
              <a:rPr lang="en-US" dirty="0"/>
              <a:t> </a:t>
            </a:r>
            <a:r>
              <a:rPr lang="en-US" dirty="0" err="1"/>
              <a:t>disonanca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309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3141</Words>
  <Application>Microsoft Office PowerPoint</Application>
  <PresentationFormat>Široki zaslon</PresentationFormat>
  <Paragraphs>228</Paragraphs>
  <Slides>41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Oxygen</vt:lpstr>
      <vt:lpstr>Tema sustava Office</vt:lpstr>
      <vt:lpstr>Kviz znanja o ovisnostima</vt:lpstr>
      <vt:lpstr>Mjesec borbe protiv ovisnosti (15. 11. – 15. 12.)</vt:lpstr>
      <vt:lpstr>PowerPoint prezentacija</vt:lpstr>
      <vt:lpstr>1. Ovisnost se može pojaviti u bilo kojoj dobi?</vt:lpstr>
      <vt:lpstr>PowerPoint prezentacija</vt:lpstr>
      <vt:lpstr>2. Poveži parove</vt:lpstr>
      <vt:lpstr>3. Koji problem ne mora biti prisutan za dijagnozu ovisnosti?</vt:lpstr>
      <vt:lpstr>PowerPoint prezentacija</vt:lpstr>
      <vt:lpstr>4. Neusklađenost stavova i znanja sa našim ponašanjem koje može dovesti do ovisnosti zove se?</vt:lpstr>
      <vt:lpstr>PowerPoint prezentacija</vt:lpstr>
      <vt:lpstr>5. Alkohol nije droga.</vt:lpstr>
      <vt:lpstr>PowerPoint prezentacija</vt:lpstr>
      <vt:lpstr>6. Što prvo treba napraviti ako se netko onesvijesti ili osjeti naglu malaksalost od velike količine alkohola?</vt:lpstr>
      <vt:lpstr>PowerPoint prezentacija</vt:lpstr>
      <vt:lpstr>7. Što od navedenog nije simptom ovisnosti o igricama?</vt:lpstr>
      <vt:lpstr>PowerPoint prezentacija</vt:lpstr>
      <vt:lpstr>8. Koje su posljedice pretjeranog korištenja interneta (moguće je više odgovora)?</vt:lpstr>
      <vt:lpstr>PowerPoint prezentacija</vt:lpstr>
      <vt:lpstr>9. Kratica FOMO odnosi se na?</vt:lpstr>
      <vt:lpstr>PowerPoint prezentacija</vt:lpstr>
      <vt:lpstr>10. Što je najčešći uzrok eksperimentiranja s drogom u tinejdžerskoj dobi?</vt:lpstr>
      <vt:lpstr>PowerPoint prezentacija</vt:lpstr>
      <vt:lpstr>11. Što se podrazumijeva pod pojmom „tolerancijom” na droge?</vt:lpstr>
      <vt:lpstr>PowerPoint prezentacija</vt:lpstr>
      <vt:lpstr>12. Što od navedenog nije simptom predoziranja? (moguće je više odgovora)</vt:lpstr>
      <vt:lpstr>PowerPoint prezentacija</vt:lpstr>
      <vt:lpstr>13. Pušenje kanabisa je manje štetno nego pušenje cigareta.</vt:lpstr>
      <vt:lpstr>PowerPoint prezentacija</vt:lpstr>
      <vt:lpstr>14. Što od navedenog nije simptom ovisnosti o kocki i klađenju u adolescentnoj dobi?</vt:lpstr>
      <vt:lpstr>PowerPoint prezentacija</vt:lpstr>
      <vt:lpstr>15. Kada osoba ima problem s ovisnošću o hrani? (moguće više odgovora)</vt:lpstr>
      <vt:lpstr>PowerPoint prezentacija</vt:lpstr>
      <vt:lpstr>16. Većina odraslih koji puše, počeli su pušiti nakon što su navršili 18 godina:</vt:lpstr>
      <vt:lpstr>PowerPoint prezentacija</vt:lpstr>
      <vt:lpstr>17. Što se ne javlja ubrzo nakon prestanka pušenja?</vt:lpstr>
      <vt:lpstr>PowerPoint prezentacija</vt:lpstr>
      <vt:lpstr>18. “Ako zapalim tu i tamo, subotom ili nekad uz kavu, neću naštetiti zdravlju.”</vt:lpstr>
      <vt:lpstr>PowerPoint prezentacija</vt:lpstr>
      <vt:lpstr>19. Što se od navedenog ne odnosi na ovisnost o shoppingu?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 – ovisnosti (srednja škola)</dc:title>
  <dc:creator>Mirjana</dc:creator>
  <cp:lastModifiedBy>Nedjeljko Marković</cp:lastModifiedBy>
  <cp:revision>34</cp:revision>
  <dcterms:created xsi:type="dcterms:W3CDTF">2022-11-14T14:51:02Z</dcterms:created>
  <dcterms:modified xsi:type="dcterms:W3CDTF">2022-11-15T14:14:15Z</dcterms:modified>
</cp:coreProperties>
</file>