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322" r:id="rId3"/>
    <p:sldId id="333" r:id="rId4"/>
    <p:sldId id="334" r:id="rId5"/>
    <p:sldId id="335" r:id="rId6"/>
    <p:sldId id="336" r:id="rId7"/>
    <p:sldId id="337" r:id="rId8"/>
    <p:sldId id="338" r:id="rId9"/>
    <p:sldId id="331" r:id="rId10"/>
    <p:sldId id="291" r:id="rId11"/>
    <p:sldId id="332" r:id="rId12"/>
    <p:sldId id="290" r:id="rId13"/>
    <p:sldId id="294" r:id="rId14"/>
    <p:sldId id="295" r:id="rId15"/>
    <p:sldId id="297" r:id="rId16"/>
    <p:sldId id="298" r:id="rId17"/>
    <p:sldId id="299" r:id="rId18"/>
    <p:sldId id="300" r:id="rId19"/>
    <p:sldId id="292" r:id="rId20"/>
    <p:sldId id="296" r:id="rId21"/>
    <p:sldId id="293" r:id="rId22"/>
    <p:sldId id="329" r:id="rId23"/>
    <p:sldId id="289" r:id="rId24"/>
    <p:sldId id="339" r:id="rId25"/>
  </p:sldIdLst>
  <p:sldSz cx="9144000" cy="6858000" type="screen4x3"/>
  <p:notesSz cx="6858000" cy="994727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Arial" charset="0"/>
      </a:defRPr>
    </a:lvl5pPr>
    <a:lvl6pPr marL="2286000" algn="l" defTabSz="914400" rtl="0" eaLnBrk="1" latinLnBrk="0" hangingPunct="1">
      <a:defRPr kern="1200">
        <a:solidFill>
          <a:schemeClr val="tx1"/>
        </a:solidFill>
        <a:latin typeface="Arial" charset="0"/>
        <a:ea typeface="ＭＳ Ｐゴシック" charset="-128"/>
        <a:cs typeface="Arial" charset="0"/>
      </a:defRPr>
    </a:lvl6pPr>
    <a:lvl7pPr marL="2743200" algn="l" defTabSz="914400" rtl="0" eaLnBrk="1" latinLnBrk="0" hangingPunct="1">
      <a:defRPr kern="1200">
        <a:solidFill>
          <a:schemeClr val="tx1"/>
        </a:solidFill>
        <a:latin typeface="Arial" charset="0"/>
        <a:ea typeface="ＭＳ Ｐゴシック" charset="-128"/>
        <a:cs typeface="Arial" charset="0"/>
      </a:defRPr>
    </a:lvl7pPr>
    <a:lvl8pPr marL="3200400" algn="l" defTabSz="914400" rtl="0" eaLnBrk="1" latinLnBrk="0" hangingPunct="1">
      <a:defRPr kern="1200">
        <a:solidFill>
          <a:schemeClr val="tx1"/>
        </a:solidFill>
        <a:latin typeface="Arial" charset="0"/>
        <a:ea typeface="ＭＳ Ｐゴシック" charset="-128"/>
        <a:cs typeface="Arial" charset="0"/>
      </a:defRPr>
    </a:lvl8pPr>
    <a:lvl9pPr marL="3657600" algn="l" defTabSz="914400" rtl="0" eaLnBrk="1" latinLnBrk="0" hangingPunct="1">
      <a:defRPr kern="1200">
        <a:solidFill>
          <a:schemeClr val="tx1"/>
        </a:solidFill>
        <a:latin typeface="Arial" charset="0"/>
        <a:ea typeface="ＭＳ Ｐゴシック"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lena" initials="J"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snapToGrid="0" snapToObjects="1">
      <p:cViewPr varScale="1">
        <p:scale>
          <a:sx n="108" d="100"/>
          <a:sy n="108" d="100"/>
        </p:scale>
        <p:origin x="171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1"/>
            <a:ext cx="2972435" cy="497680"/>
          </a:xfrm>
          <a:prstGeom prst="rect">
            <a:avLst/>
          </a:prstGeom>
        </p:spPr>
        <p:txBody>
          <a:bodyPr vert="horz" lIns="96022" tIns="48011" rIns="96022" bIns="48011" rtlCol="0"/>
          <a:lstStyle>
            <a:lvl1pPr algn="l">
              <a:defRPr sz="1300">
                <a:cs typeface="+mn-cs"/>
              </a:defRPr>
            </a:lvl1pPr>
          </a:lstStyle>
          <a:p>
            <a:pPr>
              <a:defRPr/>
            </a:pPr>
            <a:endParaRPr lang="hr-HR"/>
          </a:p>
        </p:txBody>
      </p:sp>
      <p:sp>
        <p:nvSpPr>
          <p:cNvPr id="3" name="Rezervirano mjesto datuma 2"/>
          <p:cNvSpPr>
            <a:spLocks noGrp="1"/>
          </p:cNvSpPr>
          <p:nvPr>
            <p:ph type="dt" sz="quarter" idx="1"/>
          </p:nvPr>
        </p:nvSpPr>
        <p:spPr>
          <a:xfrm>
            <a:off x="3883981" y="1"/>
            <a:ext cx="2972435" cy="497680"/>
          </a:xfrm>
          <a:prstGeom prst="rect">
            <a:avLst/>
          </a:prstGeom>
        </p:spPr>
        <p:txBody>
          <a:bodyPr vert="horz" lIns="96022" tIns="48011" rIns="96022" bIns="48011" rtlCol="0"/>
          <a:lstStyle>
            <a:lvl1pPr algn="r">
              <a:defRPr sz="1300">
                <a:cs typeface="+mn-cs"/>
              </a:defRPr>
            </a:lvl1pPr>
          </a:lstStyle>
          <a:p>
            <a:pPr>
              <a:defRPr/>
            </a:pPr>
            <a:fld id="{D79BCB35-4D8E-4550-9956-4D789C11D6FA}" type="datetime1">
              <a:rPr lang="sr-Latn-RS" smtClean="0"/>
              <a:t>22.11.2017.</a:t>
            </a:fld>
            <a:endParaRPr lang="hr-HR"/>
          </a:p>
        </p:txBody>
      </p:sp>
      <p:sp>
        <p:nvSpPr>
          <p:cNvPr id="4" name="Rezervirano mjesto podnožja 3"/>
          <p:cNvSpPr>
            <a:spLocks noGrp="1"/>
          </p:cNvSpPr>
          <p:nvPr>
            <p:ph type="ftr" sz="quarter" idx="2"/>
          </p:nvPr>
        </p:nvSpPr>
        <p:spPr>
          <a:xfrm>
            <a:off x="0" y="9448016"/>
            <a:ext cx="2972435" cy="497680"/>
          </a:xfrm>
          <a:prstGeom prst="rect">
            <a:avLst/>
          </a:prstGeom>
        </p:spPr>
        <p:txBody>
          <a:bodyPr vert="horz" lIns="96022" tIns="48011" rIns="96022" bIns="48011" rtlCol="0" anchor="b"/>
          <a:lstStyle>
            <a:lvl1pPr algn="l">
              <a:defRPr sz="1300">
                <a:cs typeface="+mn-cs"/>
              </a:defRPr>
            </a:lvl1pPr>
          </a:lstStyle>
          <a:p>
            <a:pPr>
              <a:defRPr/>
            </a:pPr>
            <a:endParaRPr lang="hr-HR"/>
          </a:p>
        </p:txBody>
      </p:sp>
      <p:sp>
        <p:nvSpPr>
          <p:cNvPr id="5" name="Rezervirano mjesto broja slajda 4"/>
          <p:cNvSpPr>
            <a:spLocks noGrp="1"/>
          </p:cNvSpPr>
          <p:nvPr>
            <p:ph type="sldNum" sz="quarter" idx="3"/>
          </p:nvPr>
        </p:nvSpPr>
        <p:spPr>
          <a:xfrm>
            <a:off x="3883981" y="9448016"/>
            <a:ext cx="2972435" cy="497680"/>
          </a:xfrm>
          <a:prstGeom prst="rect">
            <a:avLst/>
          </a:prstGeom>
        </p:spPr>
        <p:txBody>
          <a:bodyPr vert="horz" lIns="96022" tIns="48011" rIns="96022" bIns="48011" rtlCol="0" anchor="b"/>
          <a:lstStyle>
            <a:lvl1pPr algn="r">
              <a:defRPr sz="1300">
                <a:cs typeface="+mn-cs"/>
              </a:defRPr>
            </a:lvl1pPr>
          </a:lstStyle>
          <a:p>
            <a:pPr>
              <a:defRPr/>
            </a:pPr>
            <a:fld id="{9330C515-1851-434F-B7C7-E661A0466064}" type="slidenum">
              <a:rPr lang="hr-HR"/>
              <a:pPr>
                <a:defRPr/>
              </a:pPr>
              <a:t>‹#›</a:t>
            </a:fld>
            <a:endParaRPr lang="hr-HR"/>
          </a:p>
        </p:txBody>
      </p:sp>
    </p:spTree>
    <p:extLst>
      <p:ext uri="{BB962C8B-B14F-4D97-AF65-F5344CB8AC3E}">
        <p14:creationId xmlns:p14="http://schemas.microsoft.com/office/powerpoint/2010/main" val="357398684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1"/>
            <a:ext cx="2972435" cy="497680"/>
          </a:xfrm>
          <a:prstGeom prst="rect">
            <a:avLst/>
          </a:prstGeom>
        </p:spPr>
        <p:txBody>
          <a:bodyPr vert="horz" lIns="96022" tIns="48011" rIns="96022" bIns="48011" rtlCol="0"/>
          <a:lstStyle>
            <a:lvl1pPr algn="l">
              <a:defRPr sz="1300">
                <a:cs typeface="Arial" charset="0"/>
              </a:defRPr>
            </a:lvl1pPr>
          </a:lstStyle>
          <a:p>
            <a:pPr>
              <a:defRPr/>
            </a:pPr>
            <a:endParaRPr lang="hr-HR"/>
          </a:p>
        </p:txBody>
      </p:sp>
      <p:sp>
        <p:nvSpPr>
          <p:cNvPr id="3" name="Rezervirano mjesto datuma 2"/>
          <p:cNvSpPr>
            <a:spLocks noGrp="1"/>
          </p:cNvSpPr>
          <p:nvPr>
            <p:ph type="dt" idx="1"/>
          </p:nvPr>
        </p:nvSpPr>
        <p:spPr>
          <a:xfrm>
            <a:off x="3883981" y="1"/>
            <a:ext cx="2972435" cy="497680"/>
          </a:xfrm>
          <a:prstGeom prst="rect">
            <a:avLst/>
          </a:prstGeom>
        </p:spPr>
        <p:txBody>
          <a:bodyPr vert="horz" lIns="96022" tIns="48011" rIns="96022" bIns="48011" rtlCol="0"/>
          <a:lstStyle>
            <a:lvl1pPr algn="r">
              <a:defRPr sz="1300">
                <a:cs typeface="Arial" charset="0"/>
              </a:defRPr>
            </a:lvl1pPr>
          </a:lstStyle>
          <a:p>
            <a:pPr>
              <a:defRPr/>
            </a:pPr>
            <a:fld id="{44D636FE-EBB3-4D87-B692-E4994E69FE4C}" type="datetime1">
              <a:rPr lang="sr-Latn-RS" smtClean="0"/>
              <a:t>22.11.2017.</a:t>
            </a:fld>
            <a:endParaRPr lang="hr-HR"/>
          </a:p>
        </p:txBody>
      </p:sp>
      <p:sp>
        <p:nvSpPr>
          <p:cNvPr id="4" name="Rezervirano mjesto slike slajda 3"/>
          <p:cNvSpPr>
            <a:spLocks noGrp="1" noRot="1" noChangeAspect="1"/>
          </p:cNvSpPr>
          <p:nvPr>
            <p:ph type="sldImg" idx="2"/>
          </p:nvPr>
        </p:nvSpPr>
        <p:spPr>
          <a:xfrm>
            <a:off x="941388" y="746125"/>
            <a:ext cx="4975225" cy="3730625"/>
          </a:xfrm>
          <a:prstGeom prst="rect">
            <a:avLst/>
          </a:prstGeom>
          <a:noFill/>
          <a:ln w="12700">
            <a:solidFill>
              <a:prstClr val="black"/>
            </a:solidFill>
          </a:ln>
        </p:spPr>
        <p:txBody>
          <a:bodyPr vert="horz" lIns="96022" tIns="48011" rIns="96022" bIns="48011" rtlCol="0" anchor="ctr"/>
          <a:lstStyle/>
          <a:p>
            <a:pPr lvl="0"/>
            <a:endParaRPr lang="hr-HR" noProof="0"/>
          </a:p>
        </p:txBody>
      </p:sp>
      <p:sp>
        <p:nvSpPr>
          <p:cNvPr id="5" name="Rezervirano mjesto bilježaka 4"/>
          <p:cNvSpPr>
            <a:spLocks noGrp="1"/>
          </p:cNvSpPr>
          <p:nvPr>
            <p:ph type="body" sz="quarter" idx="3"/>
          </p:nvPr>
        </p:nvSpPr>
        <p:spPr>
          <a:xfrm>
            <a:off x="686434" y="4725589"/>
            <a:ext cx="5485132" cy="4475957"/>
          </a:xfrm>
          <a:prstGeom prst="rect">
            <a:avLst/>
          </a:prstGeom>
        </p:spPr>
        <p:txBody>
          <a:bodyPr vert="horz" lIns="96022" tIns="48011" rIns="96022" bIns="48011" rtlCol="0"/>
          <a:lstStyle/>
          <a:p>
            <a:pPr lvl="0"/>
            <a:r>
              <a:rPr lang="hr-HR" noProof="0"/>
              <a:t>Uredite stilove teksta matrice</a:t>
            </a:r>
          </a:p>
          <a:p>
            <a:pPr lvl="1"/>
            <a:r>
              <a:rPr lang="hr-HR" noProof="0"/>
              <a:t>Druga razina</a:t>
            </a:r>
          </a:p>
          <a:p>
            <a:pPr lvl="2"/>
            <a:r>
              <a:rPr lang="hr-HR" noProof="0"/>
              <a:t>Treća razina</a:t>
            </a:r>
          </a:p>
          <a:p>
            <a:pPr lvl="3"/>
            <a:r>
              <a:rPr lang="hr-HR" noProof="0"/>
              <a:t>Četvrta razina</a:t>
            </a:r>
          </a:p>
          <a:p>
            <a:pPr lvl="4"/>
            <a:r>
              <a:rPr lang="hr-HR" noProof="0"/>
              <a:t>Peta razina</a:t>
            </a:r>
          </a:p>
        </p:txBody>
      </p:sp>
      <p:sp>
        <p:nvSpPr>
          <p:cNvPr id="6" name="Rezervirano mjesto podnožja 5"/>
          <p:cNvSpPr>
            <a:spLocks noGrp="1"/>
          </p:cNvSpPr>
          <p:nvPr>
            <p:ph type="ftr" sz="quarter" idx="4"/>
          </p:nvPr>
        </p:nvSpPr>
        <p:spPr>
          <a:xfrm>
            <a:off x="0" y="9448016"/>
            <a:ext cx="2972435" cy="497680"/>
          </a:xfrm>
          <a:prstGeom prst="rect">
            <a:avLst/>
          </a:prstGeom>
        </p:spPr>
        <p:txBody>
          <a:bodyPr vert="horz" lIns="96022" tIns="48011" rIns="96022" bIns="48011" rtlCol="0" anchor="b"/>
          <a:lstStyle>
            <a:lvl1pPr algn="l">
              <a:defRPr sz="1300">
                <a:cs typeface="Arial" charset="0"/>
              </a:defRPr>
            </a:lvl1pPr>
          </a:lstStyle>
          <a:p>
            <a:pPr>
              <a:defRPr/>
            </a:pPr>
            <a:endParaRPr lang="hr-HR"/>
          </a:p>
        </p:txBody>
      </p:sp>
      <p:sp>
        <p:nvSpPr>
          <p:cNvPr id="7" name="Rezervirano mjesto broja slajda 6"/>
          <p:cNvSpPr>
            <a:spLocks noGrp="1"/>
          </p:cNvSpPr>
          <p:nvPr>
            <p:ph type="sldNum" sz="quarter" idx="5"/>
          </p:nvPr>
        </p:nvSpPr>
        <p:spPr>
          <a:xfrm>
            <a:off x="3883981" y="9448016"/>
            <a:ext cx="2972435" cy="497680"/>
          </a:xfrm>
          <a:prstGeom prst="rect">
            <a:avLst/>
          </a:prstGeom>
        </p:spPr>
        <p:txBody>
          <a:bodyPr vert="horz" lIns="96022" tIns="48011" rIns="96022" bIns="48011" rtlCol="0" anchor="b"/>
          <a:lstStyle>
            <a:lvl1pPr algn="r">
              <a:defRPr sz="1300">
                <a:cs typeface="Arial" charset="0"/>
              </a:defRPr>
            </a:lvl1pPr>
          </a:lstStyle>
          <a:p>
            <a:pPr>
              <a:defRPr/>
            </a:pPr>
            <a:fld id="{AA797B94-10EF-46D1-B4A4-9305E746EA8D}" type="slidenum">
              <a:rPr lang="hr-HR"/>
              <a:pPr>
                <a:defRPr/>
              </a:pPr>
              <a:t>‹#›</a:t>
            </a:fld>
            <a:endParaRPr lang="hr-HR"/>
          </a:p>
        </p:txBody>
      </p:sp>
    </p:spTree>
    <p:extLst>
      <p:ext uri="{BB962C8B-B14F-4D97-AF65-F5344CB8AC3E}">
        <p14:creationId xmlns:p14="http://schemas.microsoft.com/office/powerpoint/2010/main" val="3515641633"/>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50180"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4" indent="-284778" eaLnBrk="0" hangingPunct="0">
              <a:spcBef>
                <a:spcPct val="30000"/>
              </a:spcBef>
              <a:defRPr sz="1200">
                <a:solidFill>
                  <a:schemeClr val="tx1"/>
                </a:solidFill>
                <a:latin typeface="Calibri" pitchFamily="34" charset="0"/>
              </a:defRPr>
            </a:lvl2pPr>
            <a:lvl3pPr marL="1139114" indent="-227823" eaLnBrk="0" hangingPunct="0">
              <a:spcBef>
                <a:spcPct val="30000"/>
              </a:spcBef>
              <a:defRPr sz="1200">
                <a:solidFill>
                  <a:schemeClr val="tx1"/>
                </a:solidFill>
                <a:latin typeface="Calibri" pitchFamily="34" charset="0"/>
              </a:defRPr>
            </a:lvl3pPr>
            <a:lvl4pPr marL="1594759" indent="-227823" eaLnBrk="0" hangingPunct="0">
              <a:spcBef>
                <a:spcPct val="30000"/>
              </a:spcBef>
              <a:defRPr sz="1200">
                <a:solidFill>
                  <a:schemeClr val="tx1"/>
                </a:solidFill>
                <a:latin typeface="Calibri" pitchFamily="34" charset="0"/>
              </a:defRPr>
            </a:lvl4pPr>
            <a:lvl5pPr marL="2050405" indent="-227823" eaLnBrk="0" hangingPunct="0">
              <a:spcBef>
                <a:spcPct val="30000"/>
              </a:spcBef>
              <a:defRPr sz="1200">
                <a:solidFill>
                  <a:schemeClr val="tx1"/>
                </a:solidFill>
                <a:latin typeface="Calibri" pitchFamily="34" charset="0"/>
              </a:defRPr>
            </a:lvl5pPr>
            <a:lvl6pPr marL="2506050" indent="-227823" defTabSz="455646" eaLnBrk="0" fontAlgn="base" hangingPunct="0">
              <a:spcBef>
                <a:spcPct val="30000"/>
              </a:spcBef>
              <a:spcAft>
                <a:spcPct val="0"/>
              </a:spcAft>
              <a:defRPr sz="1200">
                <a:solidFill>
                  <a:schemeClr val="tx1"/>
                </a:solidFill>
                <a:latin typeface="Calibri" pitchFamily="34" charset="0"/>
              </a:defRPr>
            </a:lvl6pPr>
            <a:lvl7pPr marL="2961696" indent="-227823" defTabSz="455646" eaLnBrk="0" fontAlgn="base" hangingPunct="0">
              <a:spcBef>
                <a:spcPct val="30000"/>
              </a:spcBef>
              <a:spcAft>
                <a:spcPct val="0"/>
              </a:spcAft>
              <a:defRPr sz="1200">
                <a:solidFill>
                  <a:schemeClr val="tx1"/>
                </a:solidFill>
                <a:latin typeface="Calibri" pitchFamily="34" charset="0"/>
              </a:defRPr>
            </a:lvl7pPr>
            <a:lvl8pPr marL="3417341" indent="-227823" defTabSz="455646" eaLnBrk="0" fontAlgn="base" hangingPunct="0">
              <a:spcBef>
                <a:spcPct val="30000"/>
              </a:spcBef>
              <a:spcAft>
                <a:spcPct val="0"/>
              </a:spcAft>
              <a:defRPr sz="1200">
                <a:solidFill>
                  <a:schemeClr val="tx1"/>
                </a:solidFill>
                <a:latin typeface="Calibri" pitchFamily="34" charset="0"/>
              </a:defRPr>
            </a:lvl8pPr>
            <a:lvl9pPr marL="3872987" indent="-227823" defTabSz="45564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1079E3E-DBC6-4A85-8000-263B58080A07}" type="slidenum">
              <a:rPr lang="hr-HR" altLang="sr-Latn-RS" sz="1300">
                <a:latin typeface="Arial" charset="0"/>
              </a:rPr>
              <a:pPr eaLnBrk="1" hangingPunct="1">
                <a:spcBef>
                  <a:spcPct val="0"/>
                </a:spcBef>
              </a:pPr>
              <a:t>1</a:t>
            </a:fld>
            <a:endParaRPr lang="hr-HR" altLang="sr-Latn-RS" sz="1300">
              <a:latin typeface="Arial" charset="0"/>
            </a:endParaRPr>
          </a:p>
        </p:txBody>
      </p:sp>
      <p:sp>
        <p:nvSpPr>
          <p:cNvPr id="50181" name="Rezervirano mjesto datuma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4" indent="-284778" eaLnBrk="0" hangingPunct="0">
              <a:spcBef>
                <a:spcPct val="30000"/>
              </a:spcBef>
              <a:defRPr sz="1200">
                <a:solidFill>
                  <a:schemeClr val="tx1"/>
                </a:solidFill>
                <a:latin typeface="Calibri" pitchFamily="34" charset="0"/>
              </a:defRPr>
            </a:lvl2pPr>
            <a:lvl3pPr marL="1139114" indent="-227823" eaLnBrk="0" hangingPunct="0">
              <a:spcBef>
                <a:spcPct val="30000"/>
              </a:spcBef>
              <a:defRPr sz="1200">
                <a:solidFill>
                  <a:schemeClr val="tx1"/>
                </a:solidFill>
                <a:latin typeface="Calibri" pitchFamily="34" charset="0"/>
              </a:defRPr>
            </a:lvl3pPr>
            <a:lvl4pPr marL="1594759" indent="-227823" eaLnBrk="0" hangingPunct="0">
              <a:spcBef>
                <a:spcPct val="30000"/>
              </a:spcBef>
              <a:defRPr sz="1200">
                <a:solidFill>
                  <a:schemeClr val="tx1"/>
                </a:solidFill>
                <a:latin typeface="Calibri" pitchFamily="34" charset="0"/>
              </a:defRPr>
            </a:lvl4pPr>
            <a:lvl5pPr marL="2050405" indent="-227823" eaLnBrk="0" hangingPunct="0">
              <a:spcBef>
                <a:spcPct val="30000"/>
              </a:spcBef>
              <a:defRPr sz="1200">
                <a:solidFill>
                  <a:schemeClr val="tx1"/>
                </a:solidFill>
                <a:latin typeface="Calibri" pitchFamily="34" charset="0"/>
              </a:defRPr>
            </a:lvl5pPr>
            <a:lvl6pPr marL="2506050" indent="-227823" defTabSz="455646" eaLnBrk="0" fontAlgn="base" hangingPunct="0">
              <a:spcBef>
                <a:spcPct val="30000"/>
              </a:spcBef>
              <a:spcAft>
                <a:spcPct val="0"/>
              </a:spcAft>
              <a:defRPr sz="1200">
                <a:solidFill>
                  <a:schemeClr val="tx1"/>
                </a:solidFill>
                <a:latin typeface="Calibri" pitchFamily="34" charset="0"/>
              </a:defRPr>
            </a:lvl6pPr>
            <a:lvl7pPr marL="2961696" indent="-227823" defTabSz="455646" eaLnBrk="0" fontAlgn="base" hangingPunct="0">
              <a:spcBef>
                <a:spcPct val="30000"/>
              </a:spcBef>
              <a:spcAft>
                <a:spcPct val="0"/>
              </a:spcAft>
              <a:defRPr sz="1200">
                <a:solidFill>
                  <a:schemeClr val="tx1"/>
                </a:solidFill>
                <a:latin typeface="Calibri" pitchFamily="34" charset="0"/>
              </a:defRPr>
            </a:lvl7pPr>
            <a:lvl8pPr marL="3417341" indent="-227823" defTabSz="455646" eaLnBrk="0" fontAlgn="base" hangingPunct="0">
              <a:spcBef>
                <a:spcPct val="30000"/>
              </a:spcBef>
              <a:spcAft>
                <a:spcPct val="0"/>
              </a:spcAft>
              <a:defRPr sz="1200">
                <a:solidFill>
                  <a:schemeClr val="tx1"/>
                </a:solidFill>
                <a:latin typeface="Calibri" pitchFamily="34" charset="0"/>
              </a:defRPr>
            </a:lvl8pPr>
            <a:lvl9pPr marL="3872987" indent="-227823" defTabSz="45564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A16BF16-B7A8-4948-9A49-A674BD66DA77}" type="datetime1">
              <a:rPr lang="sr-Latn-RS" altLang="sr-Latn-RS" sz="1300" smtClean="0">
                <a:latin typeface="Arial" charset="0"/>
              </a:rPr>
              <a:t>22.11.2017.</a:t>
            </a:fld>
            <a:endParaRPr lang="hr-HR" altLang="sr-Latn-RS" sz="13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5" name="Rezervirano mjesto broja slajda 4"/>
          <p:cNvSpPr>
            <a:spLocks noGrp="1"/>
          </p:cNvSpPr>
          <p:nvPr>
            <p:ph type="sldNum" sz="quarter" idx="11"/>
          </p:nvPr>
        </p:nvSpPr>
        <p:spPr/>
        <p:txBody>
          <a:bodyPr/>
          <a:lstStyle/>
          <a:p>
            <a:pPr>
              <a:defRPr/>
            </a:pPr>
            <a:fld id="{AA797B94-10EF-46D1-B4A4-9305E746EA8D}" type="slidenum">
              <a:rPr lang="hr-HR" smtClean="0"/>
              <a:pPr>
                <a:defRPr/>
              </a:pPr>
              <a:t>3</a:t>
            </a:fld>
            <a:endParaRPr lang="hr-HR"/>
          </a:p>
        </p:txBody>
      </p:sp>
    </p:spTree>
    <p:extLst>
      <p:ext uri="{BB962C8B-B14F-4D97-AF65-F5344CB8AC3E}">
        <p14:creationId xmlns:p14="http://schemas.microsoft.com/office/powerpoint/2010/main" val="3229804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a-IN"/>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a-IN"/>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BA73F23-D6DC-4EDD-A1B2-77CBBC40DECE}" type="datetime1">
              <a:rPr lang="en-US"/>
              <a:pPr>
                <a:defRPr/>
              </a:pPr>
              <a:t>11/22/2017</a:t>
            </a:fld>
            <a:endParaRPr lang="en-GB"/>
          </a:p>
        </p:txBody>
      </p:sp>
      <p:sp>
        <p:nvSpPr>
          <p:cNvPr id="5"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6" name="Slide Number Placeholder 5"/>
          <p:cNvSpPr>
            <a:spLocks noGrp="1"/>
          </p:cNvSpPr>
          <p:nvPr>
            <p:ph type="sldNum" sz="quarter" idx="12"/>
          </p:nvPr>
        </p:nvSpPr>
        <p:spPr/>
        <p:txBody>
          <a:bodyPr/>
          <a:lstStyle>
            <a:lvl1pPr>
              <a:defRPr/>
            </a:lvl1pPr>
          </a:lstStyle>
          <a:p>
            <a:pPr>
              <a:defRPr/>
            </a:pPr>
            <a:fld id="{4E54DF7F-AAD8-4F81-AE29-A7113E150553}" type="slidenum">
              <a:rPr lang="en-GB"/>
              <a:pPr>
                <a:defRPr/>
              </a:pPr>
              <a:t>‹#›</a:t>
            </a:fld>
            <a:endParaRPr lang="en-GB"/>
          </a:p>
        </p:txBody>
      </p:sp>
    </p:spTree>
    <p:extLst>
      <p:ext uri="{BB962C8B-B14F-4D97-AF65-F5344CB8AC3E}">
        <p14:creationId xmlns:p14="http://schemas.microsoft.com/office/powerpoint/2010/main" val="1172389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GB"/>
          </a:p>
        </p:txBody>
      </p:sp>
      <p:sp>
        <p:nvSpPr>
          <p:cNvPr id="4" name="Date Placeholder 3"/>
          <p:cNvSpPr>
            <a:spLocks noGrp="1"/>
          </p:cNvSpPr>
          <p:nvPr>
            <p:ph type="dt" sz="half" idx="10"/>
          </p:nvPr>
        </p:nvSpPr>
        <p:spPr/>
        <p:txBody>
          <a:bodyPr/>
          <a:lstStyle>
            <a:lvl1pPr>
              <a:defRPr/>
            </a:lvl1pPr>
          </a:lstStyle>
          <a:p>
            <a:pPr>
              <a:defRPr/>
            </a:pPr>
            <a:fld id="{C1570CC4-7DBE-4CEC-B2CA-1C36C0569C87}" type="datetime1">
              <a:rPr lang="en-US"/>
              <a:pPr>
                <a:defRPr/>
              </a:pPr>
              <a:t>11/22/2017</a:t>
            </a:fld>
            <a:endParaRPr lang="en-GB"/>
          </a:p>
        </p:txBody>
      </p:sp>
      <p:sp>
        <p:nvSpPr>
          <p:cNvPr id="5"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6" name="Slide Number Placeholder 5"/>
          <p:cNvSpPr>
            <a:spLocks noGrp="1"/>
          </p:cNvSpPr>
          <p:nvPr>
            <p:ph type="sldNum" sz="quarter" idx="12"/>
          </p:nvPr>
        </p:nvSpPr>
        <p:spPr/>
        <p:txBody>
          <a:bodyPr/>
          <a:lstStyle>
            <a:lvl1pPr>
              <a:defRPr/>
            </a:lvl1pPr>
          </a:lstStyle>
          <a:p>
            <a:pPr>
              <a:defRPr/>
            </a:pPr>
            <a:fld id="{90EC0016-2013-45AB-904A-686131ABD4CD}" type="slidenum">
              <a:rPr lang="en-GB"/>
              <a:pPr>
                <a:defRPr/>
              </a:pPr>
              <a:t>‹#›</a:t>
            </a:fld>
            <a:endParaRPr lang="en-GB"/>
          </a:p>
        </p:txBody>
      </p:sp>
    </p:spTree>
    <p:extLst>
      <p:ext uri="{BB962C8B-B14F-4D97-AF65-F5344CB8AC3E}">
        <p14:creationId xmlns:p14="http://schemas.microsoft.com/office/powerpoint/2010/main" val="1833918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a-IN"/>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GB"/>
          </a:p>
        </p:txBody>
      </p:sp>
      <p:sp>
        <p:nvSpPr>
          <p:cNvPr id="4" name="Date Placeholder 3"/>
          <p:cNvSpPr>
            <a:spLocks noGrp="1"/>
          </p:cNvSpPr>
          <p:nvPr>
            <p:ph type="dt" sz="half" idx="10"/>
          </p:nvPr>
        </p:nvSpPr>
        <p:spPr/>
        <p:txBody>
          <a:bodyPr/>
          <a:lstStyle>
            <a:lvl1pPr>
              <a:defRPr/>
            </a:lvl1pPr>
          </a:lstStyle>
          <a:p>
            <a:pPr>
              <a:defRPr/>
            </a:pPr>
            <a:fld id="{A7F118EB-C12B-401D-A895-093668C8C0B9}" type="datetime1">
              <a:rPr lang="en-US"/>
              <a:pPr>
                <a:defRPr/>
              </a:pPr>
              <a:t>11/22/2017</a:t>
            </a:fld>
            <a:endParaRPr lang="en-GB"/>
          </a:p>
        </p:txBody>
      </p:sp>
      <p:sp>
        <p:nvSpPr>
          <p:cNvPr id="5"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6" name="Slide Number Placeholder 5"/>
          <p:cNvSpPr>
            <a:spLocks noGrp="1"/>
          </p:cNvSpPr>
          <p:nvPr>
            <p:ph type="sldNum" sz="quarter" idx="12"/>
          </p:nvPr>
        </p:nvSpPr>
        <p:spPr/>
        <p:txBody>
          <a:bodyPr/>
          <a:lstStyle>
            <a:lvl1pPr>
              <a:defRPr/>
            </a:lvl1pPr>
          </a:lstStyle>
          <a:p>
            <a:pPr>
              <a:defRPr/>
            </a:pPr>
            <a:fld id="{7A0D0442-3371-4E40-805C-3129C7A84094}" type="slidenum">
              <a:rPr lang="en-GB"/>
              <a:pPr>
                <a:defRPr/>
              </a:pPr>
              <a:t>‹#›</a:t>
            </a:fld>
            <a:endParaRPr lang="en-GB"/>
          </a:p>
        </p:txBody>
      </p:sp>
    </p:spTree>
    <p:extLst>
      <p:ext uri="{BB962C8B-B14F-4D97-AF65-F5344CB8AC3E}">
        <p14:creationId xmlns:p14="http://schemas.microsoft.com/office/powerpoint/2010/main" val="423960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a:t>Click to edit Master title style</a:t>
            </a:r>
            <a:endParaRPr lang="en-GB"/>
          </a:p>
        </p:txBody>
      </p:sp>
      <p:sp>
        <p:nvSpPr>
          <p:cNvPr id="3" name="Content Placeholder 2"/>
          <p:cNvSpPr>
            <a:spLocks noGrp="1"/>
          </p:cNvSpPr>
          <p:nvPr>
            <p:ph idx="1"/>
          </p:nvPr>
        </p:nvSpPr>
        <p:spPr/>
        <p:txBody>
          <a:bodyPr/>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GB"/>
          </a:p>
        </p:txBody>
      </p:sp>
      <p:sp>
        <p:nvSpPr>
          <p:cNvPr id="4" name="Date Placeholder 3"/>
          <p:cNvSpPr>
            <a:spLocks noGrp="1"/>
          </p:cNvSpPr>
          <p:nvPr>
            <p:ph type="dt" sz="half" idx="10"/>
          </p:nvPr>
        </p:nvSpPr>
        <p:spPr/>
        <p:txBody>
          <a:bodyPr/>
          <a:lstStyle>
            <a:lvl1pPr>
              <a:defRPr/>
            </a:lvl1pPr>
          </a:lstStyle>
          <a:p>
            <a:pPr>
              <a:defRPr/>
            </a:pPr>
            <a:fld id="{5A8BADDB-C548-4AC1-9B40-13E759B225E1}" type="datetime1">
              <a:rPr lang="en-US"/>
              <a:pPr>
                <a:defRPr/>
              </a:pPr>
              <a:t>11/22/2017</a:t>
            </a:fld>
            <a:endParaRPr lang="en-GB"/>
          </a:p>
        </p:txBody>
      </p:sp>
      <p:sp>
        <p:nvSpPr>
          <p:cNvPr id="5"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6" name="Slide Number Placeholder 5"/>
          <p:cNvSpPr>
            <a:spLocks noGrp="1"/>
          </p:cNvSpPr>
          <p:nvPr>
            <p:ph type="sldNum" sz="quarter" idx="12"/>
          </p:nvPr>
        </p:nvSpPr>
        <p:spPr/>
        <p:txBody>
          <a:bodyPr/>
          <a:lstStyle>
            <a:lvl1pPr>
              <a:defRPr/>
            </a:lvl1pPr>
          </a:lstStyle>
          <a:p>
            <a:pPr>
              <a:defRPr/>
            </a:pPr>
            <a:fld id="{5FFE7C2E-A267-4094-A272-5B2BECBE40DE}" type="slidenum">
              <a:rPr lang="en-GB"/>
              <a:pPr>
                <a:defRPr/>
              </a:pPr>
              <a:t>‹#›</a:t>
            </a:fld>
            <a:endParaRPr lang="en-GB"/>
          </a:p>
        </p:txBody>
      </p:sp>
    </p:spTree>
    <p:extLst>
      <p:ext uri="{BB962C8B-B14F-4D97-AF65-F5344CB8AC3E}">
        <p14:creationId xmlns:p14="http://schemas.microsoft.com/office/powerpoint/2010/main" val="224815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a-IN"/>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a-IN"/>
              <a:t>Click to edit Master text styles</a:t>
            </a:r>
          </a:p>
        </p:txBody>
      </p:sp>
      <p:sp>
        <p:nvSpPr>
          <p:cNvPr id="4" name="Date Placeholder 3"/>
          <p:cNvSpPr>
            <a:spLocks noGrp="1"/>
          </p:cNvSpPr>
          <p:nvPr>
            <p:ph type="dt" sz="half" idx="10"/>
          </p:nvPr>
        </p:nvSpPr>
        <p:spPr/>
        <p:txBody>
          <a:bodyPr/>
          <a:lstStyle>
            <a:lvl1pPr>
              <a:defRPr/>
            </a:lvl1pPr>
          </a:lstStyle>
          <a:p>
            <a:pPr>
              <a:defRPr/>
            </a:pPr>
            <a:fld id="{B8D0CDC6-36EF-4DA9-9DB7-FC6C68A2D94C}" type="datetime1">
              <a:rPr lang="en-US"/>
              <a:pPr>
                <a:defRPr/>
              </a:pPr>
              <a:t>11/22/2017</a:t>
            </a:fld>
            <a:endParaRPr lang="en-GB"/>
          </a:p>
        </p:txBody>
      </p:sp>
      <p:sp>
        <p:nvSpPr>
          <p:cNvPr id="5"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6" name="Slide Number Placeholder 5"/>
          <p:cNvSpPr>
            <a:spLocks noGrp="1"/>
          </p:cNvSpPr>
          <p:nvPr>
            <p:ph type="sldNum" sz="quarter" idx="12"/>
          </p:nvPr>
        </p:nvSpPr>
        <p:spPr/>
        <p:txBody>
          <a:bodyPr/>
          <a:lstStyle>
            <a:lvl1pPr>
              <a:defRPr/>
            </a:lvl1pPr>
          </a:lstStyle>
          <a:p>
            <a:pPr>
              <a:defRPr/>
            </a:pPr>
            <a:fld id="{952B7D18-D4BA-4BD0-890E-96C53573F142}" type="slidenum">
              <a:rPr lang="en-GB"/>
              <a:pPr>
                <a:defRPr/>
              </a:pPr>
              <a:t>‹#›</a:t>
            </a:fld>
            <a:endParaRPr lang="en-GB"/>
          </a:p>
        </p:txBody>
      </p:sp>
    </p:spTree>
    <p:extLst>
      <p:ext uri="{BB962C8B-B14F-4D97-AF65-F5344CB8AC3E}">
        <p14:creationId xmlns:p14="http://schemas.microsoft.com/office/powerpoint/2010/main" val="4178567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GB"/>
          </a:p>
        </p:txBody>
      </p:sp>
      <p:sp>
        <p:nvSpPr>
          <p:cNvPr id="5" name="Date Placeholder 3"/>
          <p:cNvSpPr>
            <a:spLocks noGrp="1"/>
          </p:cNvSpPr>
          <p:nvPr>
            <p:ph type="dt" sz="half" idx="10"/>
          </p:nvPr>
        </p:nvSpPr>
        <p:spPr/>
        <p:txBody>
          <a:bodyPr/>
          <a:lstStyle>
            <a:lvl1pPr>
              <a:defRPr/>
            </a:lvl1pPr>
          </a:lstStyle>
          <a:p>
            <a:pPr>
              <a:defRPr/>
            </a:pPr>
            <a:fld id="{C96C0EE0-E23B-4E50-9C84-8716E25ABA4C}" type="datetime1">
              <a:rPr lang="en-US"/>
              <a:pPr>
                <a:defRPr/>
              </a:pPr>
              <a:t>11/22/2017</a:t>
            </a:fld>
            <a:endParaRPr lang="en-GB"/>
          </a:p>
        </p:txBody>
      </p:sp>
      <p:sp>
        <p:nvSpPr>
          <p:cNvPr id="6"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7" name="Slide Number Placeholder 5"/>
          <p:cNvSpPr>
            <a:spLocks noGrp="1"/>
          </p:cNvSpPr>
          <p:nvPr>
            <p:ph type="sldNum" sz="quarter" idx="12"/>
          </p:nvPr>
        </p:nvSpPr>
        <p:spPr/>
        <p:txBody>
          <a:bodyPr/>
          <a:lstStyle>
            <a:lvl1pPr>
              <a:defRPr/>
            </a:lvl1pPr>
          </a:lstStyle>
          <a:p>
            <a:pPr>
              <a:defRPr/>
            </a:pPr>
            <a:fld id="{145CECB6-4321-4347-A91F-3C72A6F02C00}" type="slidenum">
              <a:rPr lang="en-GB"/>
              <a:pPr>
                <a:defRPr/>
              </a:pPr>
              <a:t>‹#›</a:t>
            </a:fld>
            <a:endParaRPr lang="en-GB"/>
          </a:p>
        </p:txBody>
      </p:sp>
    </p:spTree>
    <p:extLst>
      <p:ext uri="{BB962C8B-B14F-4D97-AF65-F5344CB8AC3E}">
        <p14:creationId xmlns:p14="http://schemas.microsoft.com/office/powerpoint/2010/main" val="2322814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a-IN"/>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GB"/>
          </a:p>
        </p:txBody>
      </p:sp>
      <p:sp>
        <p:nvSpPr>
          <p:cNvPr id="7" name="Date Placeholder 3"/>
          <p:cNvSpPr>
            <a:spLocks noGrp="1"/>
          </p:cNvSpPr>
          <p:nvPr>
            <p:ph type="dt" sz="half" idx="10"/>
          </p:nvPr>
        </p:nvSpPr>
        <p:spPr/>
        <p:txBody>
          <a:bodyPr/>
          <a:lstStyle>
            <a:lvl1pPr>
              <a:defRPr/>
            </a:lvl1pPr>
          </a:lstStyle>
          <a:p>
            <a:pPr>
              <a:defRPr/>
            </a:pPr>
            <a:fld id="{EEC083C1-7077-4E93-9B30-A625B9ACF393}" type="datetime1">
              <a:rPr lang="en-US"/>
              <a:pPr>
                <a:defRPr/>
              </a:pPr>
              <a:t>11/22/2017</a:t>
            </a:fld>
            <a:endParaRPr lang="en-GB"/>
          </a:p>
        </p:txBody>
      </p:sp>
      <p:sp>
        <p:nvSpPr>
          <p:cNvPr id="8"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9" name="Slide Number Placeholder 5"/>
          <p:cNvSpPr>
            <a:spLocks noGrp="1"/>
          </p:cNvSpPr>
          <p:nvPr>
            <p:ph type="sldNum" sz="quarter" idx="12"/>
          </p:nvPr>
        </p:nvSpPr>
        <p:spPr/>
        <p:txBody>
          <a:bodyPr/>
          <a:lstStyle>
            <a:lvl1pPr>
              <a:defRPr/>
            </a:lvl1pPr>
          </a:lstStyle>
          <a:p>
            <a:pPr>
              <a:defRPr/>
            </a:pPr>
            <a:fld id="{99BB02C0-6C7E-4193-A3BA-0532534520C3}" type="slidenum">
              <a:rPr lang="en-GB"/>
              <a:pPr>
                <a:defRPr/>
              </a:pPr>
              <a:t>‹#›</a:t>
            </a:fld>
            <a:endParaRPr lang="en-GB"/>
          </a:p>
        </p:txBody>
      </p:sp>
    </p:spTree>
    <p:extLst>
      <p:ext uri="{BB962C8B-B14F-4D97-AF65-F5344CB8AC3E}">
        <p14:creationId xmlns:p14="http://schemas.microsoft.com/office/powerpoint/2010/main" val="2117591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ED97CE9-3526-4F21-9C6B-2D5A0A1E4D79}" type="datetime1">
              <a:rPr lang="en-US"/>
              <a:pPr>
                <a:defRPr/>
              </a:pPr>
              <a:t>11/22/2017</a:t>
            </a:fld>
            <a:endParaRPr lang="en-GB"/>
          </a:p>
        </p:txBody>
      </p:sp>
      <p:sp>
        <p:nvSpPr>
          <p:cNvPr id="4"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5" name="Slide Number Placeholder 5"/>
          <p:cNvSpPr>
            <a:spLocks noGrp="1"/>
          </p:cNvSpPr>
          <p:nvPr>
            <p:ph type="sldNum" sz="quarter" idx="12"/>
          </p:nvPr>
        </p:nvSpPr>
        <p:spPr/>
        <p:txBody>
          <a:bodyPr/>
          <a:lstStyle>
            <a:lvl1pPr>
              <a:defRPr/>
            </a:lvl1pPr>
          </a:lstStyle>
          <a:p>
            <a:pPr>
              <a:defRPr/>
            </a:pPr>
            <a:fld id="{9A12AB8B-D6DF-43BF-AC04-60D27A7E4811}" type="slidenum">
              <a:rPr lang="en-GB"/>
              <a:pPr>
                <a:defRPr/>
              </a:pPr>
              <a:t>‹#›</a:t>
            </a:fld>
            <a:endParaRPr lang="en-GB"/>
          </a:p>
        </p:txBody>
      </p:sp>
    </p:spTree>
    <p:extLst>
      <p:ext uri="{BB962C8B-B14F-4D97-AF65-F5344CB8AC3E}">
        <p14:creationId xmlns:p14="http://schemas.microsoft.com/office/powerpoint/2010/main" val="2189615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580C90-B9A8-46AB-B12C-152BB93DE05B}" type="datetime1">
              <a:rPr lang="en-US"/>
              <a:pPr>
                <a:defRPr/>
              </a:pPr>
              <a:t>11/22/2017</a:t>
            </a:fld>
            <a:endParaRPr lang="en-GB"/>
          </a:p>
        </p:txBody>
      </p:sp>
      <p:sp>
        <p:nvSpPr>
          <p:cNvPr id="3"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4" name="Slide Number Placeholder 5"/>
          <p:cNvSpPr>
            <a:spLocks noGrp="1"/>
          </p:cNvSpPr>
          <p:nvPr>
            <p:ph type="sldNum" sz="quarter" idx="12"/>
          </p:nvPr>
        </p:nvSpPr>
        <p:spPr/>
        <p:txBody>
          <a:bodyPr/>
          <a:lstStyle>
            <a:lvl1pPr>
              <a:defRPr/>
            </a:lvl1pPr>
          </a:lstStyle>
          <a:p>
            <a:pPr>
              <a:defRPr/>
            </a:pPr>
            <a:fld id="{1FF04F68-FF8A-4EBD-8FF4-ECAFE8971E60}" type="slidenum">
              <a:rPr lang="en-GB"/>
              <a:pPr>
                <a:defRPr/>
              </a:pPr>
              <a:t>‹#›</a:t>
            </a:fld>
            <a:endParaRPr lang="en-GB"/>
          </a:p>
        </p:txBody>
      </p:sp>
    </p:spTree>
    <p:extLst>
      <p:ext uri="{BB962C8B-B14F-4D97-AF65-F5344CB8AC3E}">
        <p14:creationId xmlns:p14="http://schemas.microsoft.com/office/powerpoint/2010/main" val="214632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a-IN"/>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a:t>Click to edit Master text styles</a:t>
            </a:r>
          </a:p>
        </p:txBody>
      </p:sp>
      <p:sp>
        <p:nvSpPr>
          <p:cNvPr id="5" name="Date Placeholder 3"/>
          <p:cNvSpPr>
            <a:spLocks noGrp="1"/>
          </p:cNvSpPr>
          <p:nvPr>
            <p:ph type="dt" sz="half" idx="10"/>
          </p:nvPr>
        </p:nvSpPr>
        <p:spPr/>
        <p:txBody>
          <a:bodyPr/>
          <a:lstStyle>
            <a:lvl1pPr>
              <a:defRPr/>
            </a:lvl1pPr>
          </a:lstStyle>
          <a:p>
            <a:pPr>
              <a:defRPr/>
            </a:pPr>
            <a:fld id="{81387800-B5B8-458B-ABB7-49E551E6750D}" type="datetime1">
              <a:rPr lang="en-US"/>
              <a:pPr>
                <a:defRPr/>
              </a:pPr>
              <a:t>11/22/2017</a:t>
            </a:fld>
            <a:endParaRPr lang="en-GB"/>
          </a:p>
        </p:txBody>
      </p:sp>
      <p:sp>
        <p:nvSpPr>
          <p:cNvPr id="6"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7" name="Slide Number Placeholder 5"/>
          <p:cNvSpPr>
            <a:spLocks noGrp="1"/>
          </p:cNvSpPr>
          <p:nvPr>
            <p:ph type="sldNum" sz="quarter" idx="12"/>
          </p:nvPr>
        </p:nvSpPr>
        <p:spPr/>
        <p:txBody>
          <a:bodyPr/>
          <a:lstStyle>
            <a:lvl1pPr>
              <a:defRPr/>
            </a:lvl1pPr>
          </a:lstStyle>
          <a:p>
            <a:pPr>
              <a:defRPr/>
            </a:pPr>
            <a:fld id="{994A5D33-1DA1-4432-AD1F-54AB0408943E}" type="slidenum">
              <a:rPr lang="en-GB"/>
              <a:pPr>
                <a:defRPr/>
              </a:pPr>
              <a:t>‹#›</a:t>
            </a:fld>
            <a:endParaRPr lang="en-GB"/>
          </a:p>
        </p:txBody>
      </p:sp>
    </p:spTree>
    <p:extLst>
      <p:ext uri="{BB962C8B-B14F-4D97-AF65-F5344CB8AC3E}">
        <p14:creationId xmlns:p14="http://schemas.microsoft.com/office/powerpoint/2010/main" val="255815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a-IN"/>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a:t>Click to edit Master text styles</a:t>
            </a:r>
          </a:p>
        </p:txBody>
      </p:sp>
      <p:sp>
        <p:nvSpPr>
          <p:cNvPr id="5" name="Date Placeholder 3"/>
          <p:cNvSpPr>
            <a:spLocks noGrp="1"/>
          </p:cNvSpPr>
          <p:nvPr>
            <p:ph type="dt" sz="half" idx="10"/>
          </p:nvPr>
        </p:nvSpPr>
        <p:spPr/>
        <p:txBody>
          <a:bodyPr/>
          <a:lstStyle>
            <a:lvl1pPr>
              <a:defRPr/>
            </a:lvl1pPr>
          </a:lstStyle>
          <a:p>
            <a:pPr>
              <a:defRPr/>
            </a:pPr>
            <a:fld id="{F6C9AC86-B003-4F58-AC69-145B4B0EA823}" type="datetime1">
              <a:rPr lang="en-US"/>
              <a:pPr>
                <a:defRPr/>
              </a:pPr>
              <a:t>11/22/2017</a:t>
            </a:fld>
            <a:endParaRPr lang="en-GB"/>
          </a:p>
        </p:txBody>
      </p:sp>
      <p:sp>
        <p:nvSpPr>
          <p:cNvPr id="6"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7" name="Slide Number Placeholder 5"/>
          <p:cNvSpPr>
            <a:spLocks noGrp="1"/>
          </p:cNvSpPr>
          <p:nvPr>
            <p:ph type="sldNum" sz="quarter" idx="12"/>
          </p:nvPr>
        </p:nvSpPr>
        <p:spPr/>
        <p:txBody>
          <a:bodyPr/>
          <a:lstStyle>
            <a:lvl1pPr>
              <a:defRPr/>
            </a:lvl1pPr>
          </a:lstStyle>
          <a:p>
            <a:pPr>
              <a:defRPr/>
            </a:pPr>
            <a:fld id="{24BFB57D-5B14-437D-8F31-11FBE0A913D4}" type="slidenum">
              <a:rPr lang="en-GB"/>
              <a:pPr>
                <a:defRPr/>
              </a:pPr>
              <a:t>‹#›</a:t>
            </a:fld>
            <a:endParaRPr lang="en-GB"/>
          </a:p>
        </p:txBody>
      </p:sp>
    </p:spTree>
    <p:extLst>
      <p:ext uri="{BB962C8B-B14F-4D97-AF65-F5344CB8AC3E}">
        <p14:creationId xmlns:p14="http://schemas.microsoft.com/office/powerpoint/2010/main" val="520942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a-IN" altLang="sr-Latn-RS"/>
              <a:t>Click to edit Master title style</a:t>
            </a:r>
            <a:endParaRPr lang="en-GB" altLang="sr-Latn-R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a-IN" altLang="sr-Latn-RS"/>
              <a:t>Click to edit Master text styles</a:t>
            </a:r>
          </a:p>
          <a:p>
            <a:pPr lvl="1"/>
            <a:r>
              <a:rPr lang="ta-IN" altLang="sr-Latn-RS"/>
              <a:t>Second level</a:t>
            </a:r>
          </a:p>
          <a:p>
            <a:pPr lvl="2"/>
            <a:r>
              <a:rPr lang="ta-IN" altLang="sr-Latn-RS"/>
              <a:t>Third level</a:t>
            </a:r>
          </a:p>
          <a:p>
            <a:pPr lvl="3"/>
            <a:r>
              <a:rPr lang="ta-IN" altLang="sr-Latn-RS"/>
              <a:t>Fourth level</a:t>
            </a:r>
          </a:p>
          <a:p>
            <a:pPr lvl="4"/>
            <a:r>
              <a:rPr lang="ta-IN" altLang="sr-Latn-RS"/>
              <a:t>Fifth level</a:t>
            </a:r>
            <a:endParaRPr lang="en-GB" altLang="sr-Latn-R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mn-cs"/>
              </a:defRPr>
            </a:lvl1pPr>
          </a:lstStyle>
          <a:p>
            <a:pPr>
              <a:defRPr/>
            </a:pPr>
            <a:fld id="{438FF24F-382C-472D-89EE-D4F8995AED60}" type="datetime1">
              <a:rPr lang="en-US"/>
              <a:pPr>
                <a:defRPr/>
              </a:pPr>
              <a:t>11/22/2017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nb-NO"/>
              <a:t>© PRAGMA www.udruga-pragma.hr</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mn-cs"/>
              </a:defRPr>
            </a:lvl1pPr>
          </a:lstStyle>
          <a:p>
            <a:pPr>
              <a:defRPr/>
            </a:pPr>
            <a:fld id="{33D7520D-431C-46E8-89FD-3B23D47A1DD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8725" y="141288"/>
            <a:ext cx="4211638" cy="280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498725" y="2932113"/>
            <a:ext cx="4211638" cy="620712"/>
          </a:xfrm>
          <a:prstGeom prst="rect">
            <a:avLst/>
          </a:prstGeom>
          <a:solidFill>
            <a:srgbClr val="31859C">
              <a:alpha val="74902"/>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hr-HR"/>
          </a:p>
        </p:txBody>
      </p:sp>
      <p:sp>
        <p:nvSpPr>
          <p:cNvPr id="6" name="Rectangle 5"/>
          <p:cNvSpPr/>
          <p:nvPr/>
        </p:nvSpPr>
        <p:spPr>
          <a:xfrm>
            <a:off x="1158875" y="3681413"/>
            <a:ext cx="6904038" cy="620712"/>
          </a:xfrm>
          <a:prstGeom prst="rect">
            <a:avLst/>
          </a:prstGeom>
          <a:solidFill>
            <a:srgbClr val="31859C">
              <a:alpha val="74902"/>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hr-HR"/>
          </a:p>
        </p:txBody>
      </p:sp>
      <p:sp>
        <p:nvSpPr>
          <p:cNvPr id="2053" name="Title 1"/>
          <p:cNvSpPr>
            <a:spLocks noGrp="1"/>
          </p:cNvSpPr>
          <p:nvPr>
            <p:ph type="ctrTitle"/>
          </p:nvPr>
        </p:nvSpPr>
        <p:spPr>
          <a:xfrm>
            <a:off x="725488" y="2730500"/>
            <a:ext cx="7772400" cy="1773238"/>
          </a:xfrm>
        </p:spPr>
        <p:txBody>
          <a:bodyPr/>
          <a:lstStyle/>
          <a:p>
            <a:pPr eaLnBrk="1" hangingPunct="1">
              <a:lnSpc>
                <a:spcPts val="6000"/>
              </a:lnSpc>
            </a:pPr>
            <a:r>
              <a:rPr lang="hr-HR" altLang="sr-Latn-RS" sz="5000" b="1" dirty="0">
                <a:solidFill>
                  <a:schemeClr val="bg1"/>
                </a:solidFill>
              </a:rPr>
              <a:t>KVIZ ZNANJA O</a:t>
            </a:r>
            <a:br>
              <a:rPr lang="hr-HR" altLang="sr-Latn-RS" sz="5000" b="1" dirty="0">
                <a:solidFill>
                  <a:schemeClr val="bg1"/>
                </a:solidFill>
              </a:rPr>
            </a:br>
            <a:r>
              <a:rPr lang="hr-HR" altLang="sr-Latn-RS" sz="5000" b="1" dirty="0">
                <a:solidFill>
                  <a:schemeClr val="bg1"/>
                </a:solidFill>
              </a:rPr>
              <a:t>OVISNOSTI O ALKOHOLU</a:t>
            </a:r>
            <a:endParaRPr lang="en-GB" altLang="sr-Latn-RS" sz="5000" dirty="0">
              <a:solidFill>
                <a:schemeClr val="bg1"/>
              </a:solidFill>
            </a:endParaRPr>
          </a:p>
        </p:txBody>
      </p:sp>
      <p:sp>
        <p:nvSpPr>
          <p:cNvPr id="2" name="Rezervirano mjesto podnožja 1"/>
          <p:cNvSpPr>
            <a:spLocks noGrp="1"/>
          </p:cNvSpPr>
          <p:nvPr>
            <p:ph type="ftr" sz="quarter" idx="11"/>
          </p:nvPr>
        </p:nvSpPr>
        <p:spPr/>
        <p:txBody>
          <a:bodyPr/>
          <a:lstStyle/>
          <a:p>
            <a:pPr>
              <a:defRPr/>
            </a:pPr>
            <a:r>
              <a:rPr lang="nb-NO" dirty="0"/>
              <a:t>© PRAGMA www.udruga-pragma.hr</a:t>
            </a:r>
            <a:endParaRPr lang="en-GB" dirty="0"/>
          </a:p>
        </p:txBody>
      </p:sp>
      <p:pic>
        <p:nvPicPr>
          <p:cNvPr id="2056" name="Picture 12" descr="pragma_boja-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251" y="281770"/>
            <a:ext cx="1704066" cy="67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5438" y="4427538"/>
            <a:ext cx="8675687" cy="646331"/>
          </a:xfrm>
          <a:prstGeom prst="rect">
            <a:avLst/>
          </a:prstGeom>
        </p:spPr>
        <p:txBody>
          <a:bodyPr>
            <a:spAutoFit/>
          </a:bodyPr>
          <a:lstStyle/>
          <a:p>
            <a:pPr algn="ctr">
              <a:defRPr/>
            </a:pPr>
            <a:r>
              <a:rPr lang="hr-HR" sz="1200" dirty="0">
                <a:latin typeface="+mj-lt"/>
              </a:rPr>
              <a:t>Projekt „Pomak“ udruge Pragma provodi se uz potporu Ministarstva zdravstva (Klasa: 230-02/17-01/05, Urbroj: 534-03-3-1/5-17-02). Ministarstvo zdravstva ne odgovora za sadržaj prezentacije, već je to isključiva odgovornost Udruge.</a:t>
            </a:r>
          </a:p>
          <a:p>
            <a:pPr algn="ctr">
              <a:defRPr/>
            </a:pPr>
            <a:r>
              <a:rPr lang="hr-HR" sz="1200" dirty="0">
                <a:latin typeface="+mj-lt"/>
              </a:rPr>
              <a:t>Više informacija o radu Pragme na www.udruga-pragma.hr, pragma@udruga-pragma.hr, 01 7789 950.</a:t>
            </a:r>
          </a:p>
        </p:txBody>
      </p:sp>
      <p:pic>
        <p:nvPicPr>
          <p:cNvPr id="3" name="Slika 2">
            <a:extLst>
              <a:ext uri="{FF2B5EF4-FFF2-40B4-BE49-F238E27FC236}">
                <a16:creationId xmlns:a16="http://schemas.microsoft.com/office/drawing/2014/main" id="{81E7A0C9-41E7-4C6B-B3CF-E521F59A8302}"/>
              </a:ext>
            </a:extLst>
          </p:cNvPr>
          <p:cNvPicPr>
            <a:picLocks noChangeAspect="1"/>
          </p:cNvPicPr>
          <p:nvPr/>
        </p:nvPicPr>
        <p:blipFill>
          <a:blip r:embed="rId5"/>
          <a:stretch>
            <a:fillRect/>
          </a:stretch>
        </p:blipFill>
        <p:spPr>
          <a:xfrm>
            <a:off x="6943591" y="281770"/>
            <a:ext cx="2115495" cy="4755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69886" y="547689"/>
            <a:ext cx="8580438" cy="1439862"/>
          </a:xfrm>
        </p:spPr>
        <p:txBody>
          <a:bodyPr/>
          <a:lstStyle/>
          <a:p>
            <a:pPr eaLnBrk="1" hangingPunct="1">
              <a:defRPr/>
            </a:pPr>
            <a:r>
              <a:rPr lang="hr-HR" sz="3600" b="1" dirty="0"/>
              <a:t>7. Žene brže razvijaju ovisnost o alkoholu od muškaraca </a:t>
            </a:r>
            <a:r>
              <a:rPr lang="hr-HR" sz="3600" b="1" dirty="0">
                <a:solidFill>
                  <a:schemeClr val="accent5">
                    <a:lumMod val="75000"/>
                  </a:schemeClr>
                </a:solidFill>
              </a:rPr>
              <a:t>(2 boda)</a:t>
            </a:r>
            <a:r>
              <a:rPr lang="hr-HR" sz="3600" b="1" dirty="0"/>
              <a:t>:</a:t>
            </a:r>
            <a:endParaRPr lang="hr-HR" sz="3600" dirty="0"/>
          </a:p>
        </p:txBody>
      </p:sp>
      <p:sp>
        <p:nvSpPr>
          <p:cNvPr id="18435" name="Content Placeholder 2"/>
          <p:cNvSpPr>
            <a:spLocks noGrp="1"/>
          </p:cNvSpPr>
          <p:nvPr>
            <p:ph idx="1"/>
          </p:nvPr>
        </p:nvSpPr>
        <p:spPr>
          <a:xfrm>
            <a:off x="457200" y="2252663"/>
            <a:ext cx="2413000" cy="1181100"/>
          </a:xfrm>
        </p:spPr>
        <p:txBody>
          <a:bodyPr/>
          <a:lstStyle/>
          <a:p>
            <a:pPr marL="514350" indent="-514350" eaLnBrk="1" hangingPunct="1">
              <a:buFont typeface="Calibri" pitchFamily="34" charset="0"/>
              <a:buAutoNum type="alphaUcPeriod"/>
            </a:pPr>
            <a:r>
              <a:rPr lang="hr-HR" altLang="sr-Latn-RS" dirty="0"/>
              <a:t>Točno</a:t>
            </a:r>
            <a:endParaRPr lang="hr-HR" altLang="sr-Latn-RS" sz="2800" dirty="0"/>
          </a:p>
          <a:p>
            <a:pPr marL="514350" indent="-514350" eaLnBrk="1" hangingPunct="1">
              <a:buFont typeface="Calibri" pitchFamily="34" charset="0"/>
              <a:buAutoNum type="alphaUcPeriod"/>
            </a:pPr>
            <a:r>
              <a:rPr lang="hr-HR" altLang="sr-Latn-RS" sz="2800" dirty="0"/>
              <a:t>Netočno</a:t>
            </a:r>
          </a:p>
        </p:txBody>
      </p:sp>
      <p:sp>
        <p:nvSpPr>
          <p:cNvPr id="5" name="Rectangle 4"/>
          <p:cNvSpPr>
            <a:spLocks noChangeArrowheads="1"/>
          </p:cNvSpPr>
          <p:nvPr/>
        </p:nvSpPr>
        <p:spPr bwMode="auto">
          <a:xfrm>
            <a:off x="457200" y="3664744"/>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7" name="Rectangle 6"/>
          <p:cNvSpPr>
            <a:spLocks noChangeArrowheads="1"/>
          </p:cNvSpPr>
          <p:nvPr/>
        </p:nvSpPr>
        <p:spPr bwMode="auto">
          <a:xfrm>
            <a:off x="457198" y="4199731"/>
            <a:ext cx="8493125" cy="461963"/>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A. Točno. </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4843463"/>
            <a:ext cx="8280400" cy="707886"/>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Calibri" pitchFamily="34" charset="0"/>
                <a:cs typeface="+mn-cs"/>
              </a:rPr>
              <a:t>Odraslim muškarcima je za nastanak alkoholne ovisnosti potrebno 10-15 godina, a ženama ponekad samo 2 godine. </a:t>
            </a:r>
          </a:p>
        </p:txBody>
      </p:sp>
      <p:sp>
        <p:nvSpPr>
          <p:cNvPr id="2" name="Rezervirano mjesto podnožja 1"/>
          <p:cNvSpPr>
            <a:spLocks noGrp="1"/>
          </p:cNvSpPr>
          <p:nvPr>
            <p:ph type="ftr" sz="quarter" idx="11"/>
          </p:nvPr>
        </p:nvSpPr>
        <p:spPr>
          <a:xfrm>
            <a:off x="3124200" y="6473825"/>
            <a:ext cx="2895600" cy="384175"/>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579438"/>
            <a:ext cx="8229600" cy="1477962"/>
          </a:xfrm>
        </p:spPr>
        <p:txBody>
          <a:bodyPr/>
          <a:lstStyle/>
          <a:p>
            <a:r>
              <a:rPr lang="hr-HR" sz="3600" b="1" dirty="0"/>
              <a:t>8. Mladi ljudi, zbog snažnije jetre, sporije razvijaju ovisnost od odraslih </a:t>
            </a:r>
            <a:r>
              <a:rPr lang="hr-HR" sz="3600" b="1" dirty="0">
                <a:solidFill>
                  <a:srgbClr val="31859C"/>
                </a:solidFill>
              </a:rPr>
              <a:t>(3 boda)</a:t>
            </a:r>
            <a:r>
              <a:rPr lang="hr-HR" sz="3600" b="1" dirty="0"/>
              <a:t>.</a:t>
            </a:r>
            <a:r>
              <a:rPr lang="hr-HR" sz="3600" b="1" dirty="0">
                <a:solidFill>
                  <a:srgbClr val="31859C"/>
                </a:solidFill>
              </a:rPr>
              <a:t> </a:t>
            </a:r>
            <a:endParaRPr lang="en-US" sz="3600" b="1" dirty="0">
              <a:solidFill>
                <a:srgbClr val="31859C"/>
              </a:solidFill>
            </a:endParaRPr>
          </a:p>
        </p:txBody>
      </p:sp>
      <p:sp>
        <p:nvSpPr>
          <p:cNvPr id="3" name="Rezervirano mjesto sadržaja 2"/>
          <p:cNvSpPr>
            <a:spLocks noGrp="1"/>
          </p:cNvSpPr>
          <p:nvPr>
            <p:ph idx="1"/>
          </p:nvPr>
        </p:nvSpPr>
        <p:spPr>
          <a:xfrm>
            <a:off x="457200" y="2187574"/>
            <a:ext cx="8229600" cy="1617663"/>
          </a:xfrm>
        </p:spPr>
        <p:txBody>
          <a:bodyPr/>
          <a:lstStyle/>
          <a:p>
            <a:pPr>
              <a:buAutoNum type="alphaUcPeriod"/>
            </a:pPr>
            <a:r>
              <a:rPr lang="hr-HR" sz="2800" dirty="0"/>
              <a:t>Točno.</a:t>
            </a:r>
          </a:p>
          <a:p>
            <a:pPr>
              <a:buFont typeface="Arial" charset="0"/>
              <a:buAutoNum type="alphaUcPeriod"/>
            </a:pPr>
            <a:r>
              <a:rPr lang="hr-HR" sz="2800" dirty="0"/>
              <a:t>Netočno, mlađi brže razvijaju ovisnost. </a:t>
            </a:r>
          </a:p>
          <a:p>
            <a:pPr>
              <a:buFont typeface="Arial" charset="0"/>
              <a:buAutoNum type="alphaUcPeriod"/>
            </a:pPr>
            <a:r>
              <a:rPr lang="hr-HR" sz="2800" dirty="0"/>
              <a:t>Netočno, mlađi i stariji podjednako razvijaju ovisnost.</a:t>
            </a:r>
          </a:p>
          <a:p>
            <a:pPr>
              <a:buAutoNum type="alphaUcPeriod"/>
            </a:pPr>
            <a:endParaRPr lang="en-US" sz="2400" dirty="0"/>
          </a:p>
          <a:p>
            <a:endParaRPr lang="en-US" sz="1800" dirty="0"/>
          </a:p>
        </p:txBody>
      </p:sp>
      <p:sp>
        <p:nvSpPr>
          <p:cNvPr id="4" name="Rezervirano mjesto podnožja 3"/>
          <p:cNvSpPr>
            <a:spLocks noGrp="1"/>
          </p:cNvSpPr>
          <p:nvPr>
            <p:ph type="ftr" sz="quarter" idx="11"/>
          </p:nvPr>
        </p:nvSpPr>
        <p:spPr/>
        <p:txBody>
          <a:bodyPr/>
          <a:lstStyle/>
          <a:p>
            <a:pPr>
              <a:defRPr/>
            </a:pPr>
            <a:r>
              <a:rPr lang="nb-NO"/>
              <a:t>© PRAGMA www.udruga-pragma.hr</a:t>
            </a:r>
            <a:endParaRPr lang="en-GB"/>
          </a:p>
        </p:txBody>
      </p:sp>
      <p:sp>
        <p:nvSpPr>
          <p:cNvPr id="5" name="TekstniOkvir 4"/>
          <p:cNvSpPr txBox="1"/>
          <p:nvPr/>
        </p:nvSpPr>
        <p:spPr>
          <a:xfrm>
            <a:off x="457200" y="5185311"/>
            <a:ext cx="8026400" cy="1446550"/>
          </a:xfrm>
          <a:prstGeom prst="rect">
            <a:avLst/>
          </a:prstGeom>
          <a:solidFill>
            <a:srgbClr val="31859C"/>
          </a:solidFill>
        </p:spPr>
        <p:txBody>
          <a:bodyPr wrap="square" rtlCol="0">
            <a:spAutoFit/>
          </a:bodyPr>
          <a:lstStyle/>
          <a:p>
            <a:r>
              <a:rPr lang="vi-VN" sz="2200" dirty="0">
                <a:solidFill>
                  <a:schemeClr val="bg1"/>
                </a:solidFill>
                <a:latin typeface="Calibri" panose="020F0502020204030204" pitchFamily="34" charset="0"/>
              </a:rPr>
              <a:t>Što je osoba mlađa, brže će razviti ovisnost o alkoholu: 15-godišnjak može postati ovisnik nakon </a:t>
            </a:r>
            <a:r>
              <a:rPr lang="hr-HR" sz="2200" dirty="0">
                <a:solidFill>
                  <a:schemeClr val="bg1"/>
                </a:solidFill>
                <a:latin typeface="Calibri" panose="020F0502020204030204" pitchFamily="34" charset="0"/>
              </a:rPr>
              <a:t>samo </a:t>
            </a:r>
            <a:r>
              <a:rPr lang="vi-VN" sz="2200" dirty="0">
                <a:solidFill>
                  <a:schemeClr val="bg1"/>
                </a:solidFill>
                <a:latin typeface="Calibri" panose="020F0502020204030204" pitchFamily="34" charset="0"/>
              </a:rPr>
              <a:t>6 mjeseci pijenja alkohola; 20-godišnjak</a:t>
            </a:r>
            <a:r>
              <a:rPr lang="hr-HR" sz="2200" dirty="0">
                <a:solidFill>
                  <a:schemeClr val="bg1"/>
                </a:solidFill>
                <a:latin typeface="Calibri" panose="020F0502020204030204" pitchFamily="34" charset="0"/>
              </a:rPr>
              <a:t> razvija ovisnost unutar</a:t>
            </a:r>
            <a:r>
              <a:rPr lang="vi-VN" sz="2200" dirty="0">
                <a:solidFill>
                  <a:schemeClr val="bg1"/>
                </a:solidFill>
                <a:latin typeface="Calibri" panose="020F0502020204030204" pitchFamily="34" charset="0"/>
              </a:rPr>
              <a:t> 5 godina, a 25-godišnjak</a:t>
            </a:r>
            <a:r>
              <a:rPr lang="hr-HR" sz="2200" dirty="0">
                <a:solidFill>
                  <a:schemeClr val="bg1"/>
                </a:solidFill>
                <a:latin typeface="Calibri" panose="020F0502020204030204" pitchFamily="34" charset="0"/>
              </a:rPr>
              <a:t> unutar</a:t>
            </a:r>
            <a:r>
              <a:rPr lang="vi-VN" sz="2200" dirty="0">
                <a:solidFill>
                  <a:schemeClr val="bg1"/>
                </a:solidFill>
                <a:latin typeface="Calibri" panose="020F0502020204030204" pitchFamily="34" charset="0"/>
              </a:rPr>
              <a:t> 12-15 godina</a:t>
            </a:r>
            <a:r>
              <a:rPr lang="hr-HR" sz="2200" dirty="0">
                <a:solidFill>
                  <a:schemeClr val="bg1"/>
                </a:solidFill>
                <a:latin typeface="Calibri" panose="020F0502020204030204" pitchFamily="34" charset="0"/>
              </a:rPr>
              <a:t>.</a:t>
            </a:r>
            <a:endParaRPr lang="en-US" sz="2200" dirty="0">
              <a:solidFill>
                <a:schemeClr val="bg1"/>
              </a:solidFill>
              <a:latin typeface="Calibri" panose="020F0502020204030204" pitchFamily="34" charset="0"/>
            </a:endParaRPr>
          </a:p>
        </p:txBody>
      </p:sp>
      <p:sp>
        <p:nvSpPr>
          <p:cNvPr id="6" name="TekstniOkvir 5"/>
          <p:cNvSpPr txBox="1"/>
          <p:nvPr/>
        </p:nvSpPr>
        <p:spPr>
          <a:xfrm>
            <a:off x="457200" y="3913832"/>
            <a:ext cx="5562600" cy="461665"/>
          </a:xfrm>
          <a:prstGeom prst="rect">
            <a:avLst/>
          </a:prstGeom>
          <a:noFill/>
        </p:spPr>
        <p:txBody>
          <a:bodyPr wrap="square" rtlCol="0">
            <a:spAutoFit/>
          </a:bodyPr>
          <a:lstStyle/>
          <a:p>
            <a:r>
              <a:rPr lang="hr-HR" sz="2400" dirty="0">
                <a:latin typeface="+mn-lt"/>
              </a:rPr>
              <a:t>Točan odgovor je:</a:t>
            </a:r>
            <a:endParaRPr lang="en-US" sz="2400" dirty="0">
              <a:latin typeface="+mn-lt"/>
            </a:endParaRPr>
          </a:p>
        </p:txBody>
      </p:sp>
      <p:sp>
        <p:nvSpPr>
          <p:cNvPr id="7" name="TekstniOkvir 6"/>
          <p:cNvSpPr txBox="1"/>
          <p:nvPr/>
        </p:nvSpPr>
        <p:spPr>
          <a:xfrm>
            <a:off x="457200" y="4398665"/>
            <a:ext cx="7010400" cy="461665"/>
          </a:xfrm>
          <a:prstGeom prst="rect">
            <a:avLst/>
          </a:prstGeom>
          <a:noFill/>
        </p:spPr>
        <p:txBody>
          <a:bodyPr wrap="square" rtlCol="0">
            <a:spAutoFit/>
          </a:bodyPr>
          <a:lstStyle/>
          <a:p>
            <a:r>
              <a:rPr lang="hr-HR" sz="2400" dirty="0">
                <a:solidFill>
                  <a:srgbClr val="31859C"/>
                </a:solidFill>
                <a:latin typeface="+mn-lt"/>
              </a:rPr>
              <a:t>B. Netočno, mlađi brže razvijaju ovisnost</a:t>
            </a:r>
            <a:r>
              <a:rPr lang="hr-HR" sz="2400" dirty="0">
                <a:latin typeface="+mn-lt"/>
              </a:rPr>
              <a:t>. </a:t>
            </a:r>
            <a:endParaRPr lang="en-US" sz="2400" dirty="0">
              <a:latin typeface="+mn-lt"/>
            </a:endParaRPr>
          </a:p>
        </p:txBody>
      </p:sp>
    </p:spTree>
    <p:extLst>
      <p:ext uri="{BB962C8B-B14F-4D97-AF65-F5344CB8AC3E}">
        <p14:creationId xmlns:p14="http://schemas.microsoft.com/office/powerpoint/2010/main" val="193044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69875" y="90488"/>
            <a:ext cx="8580438" cy="1800225"/>
          </a:xfrm>
        </p:spPr>
        <p:txBody>
          <a:bodyPr/>
          <a:lstStyle/>
          <a:p>
            <a:pPr eaLnBrk="1" hangingPunct="1"/>
            <a:r>
              <a:rPr lang="hr-HR" altLang="sr-Latn-RS" sz="3000" b="1" dirty="0"/>
              <a:t>9. </a:t>
            </a:r>
            <a:r>
              <a:rPr lang="hr-HR" altLang="sr-Latn-RS" sz="3200" b="1" dirty="0"/>
              <a:t>Novčana kazna ugostiteljima za usluživanje, odnosno dopuštanje konzumiranja alkoholnih pića mlađima od 18 godina je </a:t>
            </a:r>
            <a:r>
              <a:rPr lang="hr-HR" altLang="sr-Latn-RS" sz="3000" b="1" dirty="0">
                <a:solidFill>
                  <a:srgbClr val="31859C"/>
                </a:solidFill>
              </a:rPr>
              <a:t>(1 bod)</a:t>
            </a:r>
            <a:r>
              <a:rPr lang="hr-HR" altLang="sr-Latn-RS" sz="3000" b="1" dirty="0"/>
              <a:t>:</a:t>
            </a:r>
            <a:endParaRPr lang="hr-HR" altLang="sr-Latn-RS" sz="3000" dirty="0"/>
          </a:p>
        </p:txBody>
      </p:sp>
      <p:sp>
        <p:nvSpPr>
          <p:cNvPr id="17411" name="Content Placeholder 2"/>
          <p:cNvSpPr>
            <a:spLocks noGrp="1"/>
          </p:cNvSpPr>
          <p:nvPr>
            <p:ph idx="1"/>
          </p:nvPr>
        </p:nvSpPr>
        <p:spPr>
          <a:xfrm>
            <a:off x="457200" y="1911353"/>
            <a:ext cx="8229600" cy="1214437"/>
          </a:xfrm>
        </p:spPr>
        <p:txBody>
          <a:bodyPr/>
          <a:lstStyle/>
          <a:p>
            <a:pPr marL="514350" indent="-514350" eaLnBrk="1" hangingPunct="1">
              <a:buFont typeface="Calibri" pitchFamily="34" charset="0"/>
              <a:buAutoNum type="alphaUcPeriod"/>
            </a:pPr>
            <a:r>
              <a:rPr lang="hr-HR" altLang="sr-Latn-RS" sz="2800" dirty="0"/>
              <a:t>Od 20 000 do 50 000 kn</a:t>
            </a:r>
          </a:p>
          <a:p>
            <a:pPr marL="514350" indent="-514350" eaLnBrk="1" hangingPunct="1">
              <a:buFont typeface="Calibri" pitchFamily="34" charset="0"/>
              <a:buAutoNum type="alphaUcPeriod"/>
            </a:pPr>
            <a:r>
              <a:rPr lang="hr-HR" sz="2800" dirty="0"/>
              <a:t>Od 2 500 do 20 000 kuna </a:t>
            </a:r>
          </a:p>
          <a:p>
            <a:pPr marL="0" indent="0" eaLnBrk="1" hangingPunct="1">
              <a:buNone/>
            </a:pPr>
            <a:endParaRPr lang="hr-HR" altLang="sr-Latn-RS" sz="2800" dirty="0"/>
          </a:p>
          <a:p>
            <a:pPr marL="0" indent="0" eaLnBrk="1" hangingPunct="1">
              <a:buNone/>
            </a:pPr>
            <a:endParaRPr lang="hr-HR" altLang="sr-Latn-RS" sz="2800" dirty="0"/>
          </a:p>
        </p:txBody>
      </p:sp>
      <p:sp>
        <p:nvSpPr>
          <p:cNvPr id="5" name="Rectangle 4"/>
          <p:cNvSpPr>
            <a:spLocks noChangeArrowheads="1"/>
          </p:cNvSpPr>
          <p:nvPr/>
        </p:nvSpPr>
        <p:spPr bwMode="auto">
          <a:xfrm>
            <a:off x="457199" y="2985295"/>
            <a:ext cx="237490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7" name="Rectangle 6"/>
          <p:cNvSpPr>
            <a:spLocks noChangeArrowheads="1"/>
          </p:cNvSpPr>
          <p:nvPr/>
        </p:nvSpPr>
        <p:spPr bwMode="auto">
          <a:xfrm>
            <a:off x="2832100" y="2985295"/>
            <a:ext cx="4000499" cy="461665"/>
          </a:xfrm>
          <a:prstGeom prst="rect">
            <a:avLst/>
          </a:prstGeom>
          <a:noFill/>
          <a:ln w="9525">
            <a:noFill/>
            <a:miter lim="800000"/>
            <a:headEnd/>
            <a:tailEnd/>
          </a:ln>
        </p:spPr>
        <p:txBody>
          <a:bodyPr wrap="square">
            <a:spAutoFit/>
          </a:bodyPr>
          <a:lstStyle/>
          <a:p>
            <a:pPr>
              <a:defRPr/>
            </a:pPr>
            <a:r>
              <a:rPr lang="hr-HR" sz="2400" dirty="0">
                <a:solidFill>
                  <a:schemeClr val="accent5">
                    <a:lumMod val="50000"/>
                  </a:schemeClr>
                </a:solidFill>
                <a:latin typeface="+mn-lt"/>
                <a:cs typeface="+mn-cs"/>
              </a:rPr>
              <a:t>B. Od 2 500 do 20 000 kn.</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3446960"/>
            <a:ext cx="8280400" cy="3139321"/>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200" dirty="0">
                <a:solidFill>
                  <a:schemeClr val="bg1"/>
                </a:solidFill>
                <a:latin typeface="Calibri" pitchFamily="34" charset="0"/>
                <a:cs typeface="+mn-cs"/>
              </a:rPr>
              <a:t>U Hrvatskoj je zabranjena prodaja, točenje, odnosno dozvoljavanje pijenja alkohola osobama mlađima od 18 godina. Naime, za djecu i mlade koji su u fazi rasta i razvoja ne postoji dopustiva količina alkoholnih pića koju bi smjeli popiti! Ukoliko se ustanovi da trgovac pojedinac ili vlasnik obrta krši ovu zakonsku odredbu, može mu se odrediti novčana kazna ili zatvaranje obrta. Ali i maloljetnik i njegovi roditelji mogu biti upućeni na razgovor (npr. u centar za socijalnu skrb), da se ustanovi koliko se maloljetnik rizično ponaša te znaju li njegovi roditelji za to. </a:t>
            </a:r>
          </a:p>
        </p:txBody>
      </p:sp>
      <p:sp>
        <p:nvSpPr>
          <p:cNvPr id="2" name="Rezervirano mjesto podnožja 1"/>
          <p:cNvSpPr>
            <a:spLocks noGrp="1"/>
          </p:cNvSpPr>
          <p:nvPr>
            <p:ph type="ftr" sz="quarter" idx="11"/>
          </p:nvPr>
        </p:nvSpPr>
        <p:spPr>
          <a:xfrm>
            <a:off x="3124200" y="6556119"/>
            <a:ext cx="2895600" cy="385762"/>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80438" cy="1295400"/>
          </a:xfrm>
        </p:spPr>
        <p:txBody>
          <a:bodyPr/>
          <a:lstStyle/>
          <a:p>
            <a:pPr eaLnBrk="1" hangingPunct="1">
              <a:defRPr/>
            </a:pPr>
            <a:r>
              <a:rPr lang="hr-HR" sz="3000" b="1" dirty="0"/>
              <a:t>10. Š</a:t>
            </a:r>
            <a:r>
              <a:rPr lang="hr-HR" sz="3200" b="1" dirty="0"/>
              <a:t>to se naziva „fenomenom prve čaše“? </a:t>
            </a:r>
            <a:br>
              <a:rPr lang="hr-HR" sz="3200" b="1" dirty="0"/>
            </a:br>
            <a:r>
              <a:rPr lang="hr-HR" sz="3000" b="1" dirty="0">
                <a:solidFill>
                  <a:schemeClr val="accent5">
                    <a:lumMod val="75000"/>
                  </a:schemeClr>
                </a:solidFill>
              </a:rPr>
              <a:t>(3 boda)</a:t>
            </a:r>
            <a:r>
              <a:rPr lang="hr-HR" sz="3000" b="1" dirty="0"/>
              <a:t>:</a:t>
            </a:r>
            <a:endParaRPr lang="hr-HR" sz="3000" dirty="0"/>
          </a:p>
        </p:txBody>
      </p:sp>
      <p:sp>
        <p:nvSpPr>
          <p:cNvPr id="21507" name="Content Placeholder 2"/>
          <p:cNvSpPr>
            <a:spLocks noGrp="1"/>
          </p:cNvSpPr>
          <p:nvPr>
            <p:ph idx="1"/>
          </p:nvPr>
        </p:nvSpPr>
        <p:spPr>
          <a:xfrm>
            <a:off x="457200" y="1322388"/>
            <a:ext cx="8229600" cy="2554287"/>
          </a:xfrm>
        </p:spPr>
        <p:txBody>
          <a:bodyPr/>
          <a:lstStyle/>
          <a:p>
            <a:pPr marL="514350" indent="-514350" eaLnBrk="1" hangingPunct="1">
              <a:spcBef>
                <a:spcPct val="0"/>
              </a:spcBef>
              <a:buFont typeface="Calibri" pitchFamily="34" charset="0"/>
              <a:buAutoNum type="alphaUcPeriod"/>
            </a:pPr>
            <a:r>
              <a:rPr lang="hr-HR" altLang="sr-Latn-RS" sz="2600" dirty="0"/>
              <a:t>Kada osoba prvi put pije neko alkoholno piće</a:t>
            </a:r>
          </a:p>
          <a:p>
            <a:pPr marL="514350" indent="-514350" eaLnBrk="1" hangingPunct="1">
              <a:spcBef>
                <a:spcPct val="0"/>
              </a:spcBef>
              <a:buFont typeface="Calibri" pitchFamily="34" charset="0"/>
              <a:buAutoNum type="alphaUcPeriod"/>
            </a:pPr>
            <a:r>
              <a:rPr lang="hr-HR" altLang="sr-Latn-RS" sz="2600" dirty="0"/>
              <a:t>Kada osoba, nakon što neko vrijeme nije pila alkohol, popije jednu čašu i tada ne može stati pa nastavlja s pijenjem</a:t>
            </a:r>
          </a:p>
          <a:p>
            <a:pPr marL="514350" indent="-514350" eaLnBrk="1" hangingPunct="1">
              <a:spcBef>
                <a:spcPct val="0"/>
              </a:spcBef>
              <a:buFont typeface="Calibri" pitchFamily="34" charset="0"/>
              <a:buAutoNum type="alphaUcPeriod"/>
            </a:pPr>
            <a:r>
              <a:rPr lang="hr-HR" altLang="sr-Latn-RS" sz="2600" dirty="0"/>
              <a:t>Kada netko „loše podnosi” alkohol pa je „pijan“ nakon samo jedne čaše alkoholnog pića</a:t>
            </a:r>
          </a:p>
        </p:txBody>
      </p:sp>
      <p:sp>
        <p:nvSpPr>
          <p:cNvPr id="5" name="Rectangle 4"/>
          <p:cNvSpPr>
            <a:spLocks noChangeArrowheads="1"/>
          </p:cNvSpPr>
          <p:nvPr/>
        </p:nvSpPr>
        <p:spPr bwMode="auto">
          <a:xfrm>
            <a:off x="431800" y="3781793"/>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7" name="Rectangle 6"/>
          <p:cNvSpPr>
            <a:spLocks noChangeArrowheads="1"/>
          </p:cNvSpPr>
          <p:nvPr/>
        </p:nvSpPr>
        <p:spPr bwMode="auto">
          <a:xfrm>
            <a:off x="431800" y="4052403"/>
            <a:ext cx="8255000" cy="461665"/>
          </a:xfrm>
          <a:prstGeom prst="rect">
            <a:avLst/>
          </a:prstGeom>
          <a:noFill/>
          <a:ln w="9525">
            <a:noFill/>
            <a:miter lim="800000"/>
            <a:headEnd/>
            <a:tailEnd/>
          </a:ln>
        </p:spPr>
        <p:txBody>
          <a:bodyPr wrap="square">
            <a:spAutoFit/>
          </a:bodyPr>
          <a:lstStyle/>
          <a:p>
            <a:pPr>
              <a:defRPr/>
            </a:pPr>
            <a:r>
              <a:rPr lang="hr-HR" sz="2400" dirty="0">
                <a:solidFill>
                  <a:schemeClr val="accent5">
                    <a:lumMod val="50000"/>
                  </a:schemeClr>
                </a:solidFill>
                <a:latin typeface="+mn-lt"/>
                <a:cs typeface="+mn-cs"/>
              </a:rPr>
              <a:t>B. Kada osoba, nakon što neko vrijeme nije pila alkohol…</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4558646"/>
            <a:ext cx="8280400" cy="1938992"/>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mn-lt"/>
                <a:cs typeface="+mn-cs"/>
              </a:rPr>
              <a:t>Radi se o pojavi kada apstinent (osoba koja jedno vrijeme ne pije alkohol, dakle suzdržava se od pijenja), ako popije čašu alkohola, ne može stati na toj jednoj čaši. Nastavlja s pijenjem i ubrzo nastavlja piti u jednakim količinama kao i prije apstinencije. Samo, sada mu za razvoj ovisnosti više nisu potrebne godine, već su dovoljni dani ili nekoliko tjedana. Zbog toga se ta prva čaša zove „fenomen prve čaše“.</a:t>
            </a:r>
          </a:p>
        </p:txBody>
      </p:sp>
      <p:sp>
        <p:nvSpPr>
          <p:cNvPr id="2" name="Rezervirano mjesto podnožja 1"/>
          <p:cNvSpPr>
            <a:spLocks noGrp="1"/>
          </p:cNvSpPr>
          <p:nvPr>
            <p:ph type="ftr" sz="quarter" idx="11"/>
          </p:nvPr>
        </p:nvSpPr>
        <p:spPr>
          <a:xfrm>
            <a:off x="3124200" y="6534150"/>
            <a:ext cx="2895600" cy="323850"/>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80438" cy="1439862"/>
          </a:xfrm>
        </p:spPr>
        <p:txBody>
          <a:bodyPr/>
          <a:lstStyle/>
          <a:p>
            <a:pPr eaLnBrk="1" hangingPunct="1">
              <a:defRPr/>
            </a:pPr>
            <a:r>
              <a:rPr lang="hr-HR" sz="3600" b="1" dirty="0"/>
              <a:t>11. „Mamurluk“ je drugi naziv za „triježnjenje“ </a:t>
            </a:r>
            <a:r>
              <a:rPr lang="hr-HR" sz="3600" b="1" dirty="0">
                <a:solidFill>
                  <a:schemeClr val="accent5">
                    <a:lumMod val="75000"/>
                  </a:schemeClr>
                </a:solidFill>
              </a:rPr>
              <a:t>(1 bod)</a:t>
            </a:r>
            <a:r>
              <a:rPr lang="hr-HR" sz="3600" b="1" dirty="0"/>
              <a:t>:</a:t>
            </a:r>
            <a:endParaRPr lang="hr-HR" sz="3600" dirty="0"/>
          </a:p>
        </p:txBody>
      </p:sp>
      <p:sp>
        <p:nvSpPr>
          <p:cNvPr id="22531" name="Content Placeholder 2"/>
          <p:cNvSpPr>
            <a:spLocks noGrp="1"/>
          </p:cNvSpPr>
          <p:nvPr>
            <p:ph idx="1"/>
          </p:nvPr>
        </p:nvSpPr>
        <p:spPr>
          <a:xfrm>
            <a:off x="457200" y="1579563"/>
            <a:ext cx="8229600" cy="1833562"/>
          </a:xfrm>
        </p:spPr>
        <p:txBody>
          <a:bodyPr/>
          <a:lstStyle/>
          <a:p>
            <a:pPr marL="514350" indent="-514350" eaLnBrk="1" hangingPunct="1">
              <a:buFont typeface="Calibri" pitchFamily="34" charset="0"/>
              <a:buAutoNum type="alphaUcPeriod"/>
            </a:pPr>
            <a:r>
              <a:rPr lang="hr-HR" altLang="sr-Latn-RS" sz="2800"/>
              <a:t>Točno</a:t>
            </a:r>
          </a:p>
          <a:p>
            <a:pPr marL="514350" indent="-514350" eaLnBrk="1" hangingPunct="1">
              <a:buFont typeface="Calibri" pitchFamily="34" charset="0"/>
              <a:buAutoNum type="alphaUcPeriod"/>
            </a:pPr>
            <a:r>
              <a:rPr lang="hr-HR" altLang="sr-Latn-RS" sz="2800"/>
              <a:t>Netočno</a:t>
            </a:r>
          </a:p>
        </p:txBody>
      </p:sp>
      <p:sp>
        <p:nvSpPr>
          <p:cNvPr id="5" name="Rectangle 4"/>
          <p:cNvSpPr>
            <a:spLocks noChangeArrowheads="1"/>
          </p:cNvSpPr>
          <p:nvPr/>
        </p:nvSpPr>
        <p:spPr bwMode="auto">
          <a:xfrm>
            <a:off x="355600" y="2984501"/>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7" name="Rectangle 6"/>
          <p:cNvSpPr>
            <a:spLocks noChangeArrowheads="1"/>
          </p:cNvSpPr>
          <p:nvPr/>
        </p:nvSpPr>
        <p:spPr bwMode="auto">
          <a:xfrm>
            <a:off x="357188" y="3463131"/>
            <a:ext cx="8493125" cy="461963"/>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A. Točno. </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355600" y="3960812"/>
            <a:ext cx="8280400" cy="2123658"/>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200" dirty="0">
                <a:solidFill>
                  <a:schemeClr val="bg1"/>
                </a:solidFill>
                <a:latin typeface="+mn-lt"/>
                <a:cs typeface="+mn-cs"/>
              </a:rPr>
              <a:t>Mamurluk je naziv za fazu “triježnjenja”, odnosno povratka u normalno stanje nakon prestanka pijenja. Može predstavljati teško stanje i doživljavati se kao bolest; ponekad se javlja u obliku mučnine, vrtoglavice, dehidriranosti (nedostatka vode u organizmu), što sve ovisi o unesenoj količini pića u organizam, ali i karakteristikama pojedine osobe. Što osoba više popije, to je mamurluk jači. </a:t>
            </a:r>
          </a:p>
        </p:txBody>
      </p:sp>
      <p:sp>
        <p:nvSpPr>
          <p:cNvPr id="2" name="Rezervirano mjesto podnožja 1"/>
          <p:cNvSpPr>
            <a:spLocks noGrp="1"/>
          </p:cNvSpPr>
          <p:nvPr>
            <p:ph type="ftr" sz="quarter" idx="11"/>
          </p:nvPr>
        </p:nvSpPr>
        <p:spPr>
          <a:xfrm>
            <a:off x="3124200" y="6423025"/>
            <a:ext cx="2895600" cy="434975"/>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80438" cy="2843212"/>
          </a:xfrm>
        </p:spPr>
        <p:txBody>
          <a:bodyPr/>
          <a:lstStyle/>
          <a:p>
            <a:pPr eaLnBrk="1" hangingPunct="1">
              <a:defRPr/>
            </a:pPr>
            <a:r>
              <a:rPr lang="hr-HR" sz="3000" b="1" dirty="0"/>
              <a:t>12. Dugogodišnji alkoholičari su često ljudi bez doma ili s lošim stambenim uvjetima, nezaposleni ili često gube posao, siromašni, bez obitelji, „propalice”</a:t>
            </a:r>
            <a:br>
              <a:rPr lang="hr-HR" sz="3000" b="1" dirty="0"/>
            </a:br>
            <a:r>
              <a:rPr lang="hr-HR" sz="3000" b="1" dirty="0"/>
              <a:t> </a:t>
            </a:r>
            <a:r>
              <a:rPr lang="hr-HR" sz="3000" b="1" dirty="0">
                <a:solidFill>
                  <a:schemeClr val="accent5">
                    <a:lumMod val="75000"/>
                  </a:schemeClr>
                </a:solidFill>
              </a:rPr>
              <a:t>(1 bod)</a:t>
            </a:r>
            <a:r>
              <a:rPr lang="hr-HR" sz="3000" b="1" dirty="0"/>
              <a:t>:</a:t>
            </a:r>
            <a:endParaRPr lang="hr-HR" sz="3000" dirty="0"/>
          </a:p>
        </p:txBody>
      </p:sp>
      <p:sp>
        <p:nvSpPr>
          <p:cNvPr id="24579" name="Content Placeholder 2"/>
          <p:cNvSpPr>
            <a:spLocks noGrp="1"/>
          </p:cNvSpPr>
          <p:nvPr>
            <p:ph idx="1"/>
          </p:nvPr>
        </p:nvSpPr>
        <p:spPr>
          <a:xfrm>
            <a:off x="457200" y="2628900"/>
            <a:ext cx="8229600" cy="917575"/>
          </a:xfrm>
        </p:spPr>
        <p:txBody>
          <a:bodyPr/>
          <a:lstStyle/>
          <a:p>
            <a:pPr marL="514350" indent="-514350" eaLnBrk="1" hangingPunct="1">
              <a:spcBef>
                <a:spcPts val="600"/>
              </a:spcBef>
              <a:buFont typeface="Calibri" pitchFamily="34" charset="0"/>
              <a:buAutoNum type="alphaUcPeriod"/>
            </a:pPr>
            <a:r>
              <a:rPr lang="hr-HR" altLang="sr-Latn-RS" sz="2800" dirty="0"/>
              <a:t>Točno                                                   B. Netočno</a:t>
            </a:r>
            <a:endParaRPr lang="hr-HR" altLang="sr-Latn-RS" sz="2600" dirty="0"/>
          </a:p>
        </p:txBody>
      </p:sp>
      <p:sp>
        <p:nvSpPr>
          <p:cNvPr id="5" name="Rectangle 4"/>
          <p:cNvSpPr>
            <a:spLocks noChangeArrowheads="1"/>
          </p:cNvSpPr>
          <p:nvPr/>
        </p:nvSpPr>
        <p:spPr bwMode="auto">
          <a:xfrm>
            <a:off x="457200" y="3389315"/>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7" name="Rectangle 6"/>
          <p:cNvSpPr>
            <a:spLocks noChangeArrowheads="1"/>
          </p:cNvSpPr>
          <p:nvPr/>
        </p:nvSpPr>
        <p:spPr bwMode="auto">
          <a:xfrm>
            <a:off x="457200" y="3827464"/>
            <a:ext cx="8493125" cy="461962"/>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B. Netočno.</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44499" y="4289426"/>
            <a:ext cx="8405813" cy="2123658"/>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wrap="square">
            <a:spAutoFit/>
          </a:bodyPr>
          <a:lstStyle/>
          <a:p>
            <a:pPr>
              <a:defRPr/>
            </a:pPr>
            <a:r>
              <a:rPr lang="hr-HR" sz="2200" dirty="0">
                <a:solidFill>
                  <a:schemeClr val="bg1"/>
                </a:solidFill>
                <a:latin typeface="+mn-lt"/>
                <a:cs typeface="+mn-cs"/>
              </a:rPr>
              <a:t>Ova slika dobrim dijelom nije točna jer su većina alkoholičara u braku i imaju kakvo-takvo zaposlenje. Ponekad rade i na visokim položajima te uživaju određeni društveni ugled. Najčešće zbog njihove ovisnosti pate njihove obitelji: zbog nedostatka novca potrošenog na alkohol, psihičkog i fizičkog nasilja alkoholičara (koji se prema ljudima izvan obitelji ne mora tako ponašati), nedovoljnog sudjelovanja u odgoju djece itd.</a:t>
            </a:r>
          </a:p>
        </p:txBody>
      </p:sp>
      <p:sp>
        <p:nvSpPr>
          <p:cNvPr id="2" name="Rezervirano mjesto podnožja 1"/>
          <p:cNvSpPr>
            <a:spLocks noGrp="1"/>
          </p:cNvSpPr>
          <p:nvPr>
            <p:ph type="ftr" sz="quarter" idx="11"/>
          </p:nvPr>
        </p:nvSpPr>
        <p:spPr>
          <a:xfrm>
            <a:off x="3124200" y="6451600"/>
            <a:ext cx="2895600" cy="406400"/>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80438" cy="1439862"/>
          </a:xfrm>
        </p:spPr>
        <p:txBody>
          <a:bodyPr/>
          <a:lstStyle/>
          <a:p>
            <a:pPr eaLnBrk="1" hangingPunct="1">
              <a:defRPr/>
            </a:pPr>
            <a:r>
              <a:rPr lang="hr-HR" sz="3600" b="1" dirty="0"/>
              <a:t>13. Alkohol pomaže kod nesanice i</a:t>
            </a:r>
            <a:br>
              <a:rPr lang="hr-HR" sz="3600" b="1" dirty="0"/>
            </a:br>
            <a:r>
              <a:rPr lang="hr-HR" sz="3600" b="1" dirty="0"/>
              <a:t>zagrijava organizam </a:t>
            </a:r>
            <a:r>
              <a:rPr lang="hr-HR" sz="3600" b="1" dirty="0">
                <a:solidFill>
                  <a:schemeClr val="accent5">
                    <a:lumMod val="75000"/>
                  </a:schemeClr>
                </a:solidFill>
              </a:rPr>
              <a:t>(2 boda)</a:t>
            </a:r>
            <a:r>
              <a:rPr lang="hr-HR" sz="3600" b="1" dirty="0"/>
              <a:t>:</a:t>
            </a:r>
            <a:endParaRPr lang="hr-HR" sz="3600" dirty="0"/>
          </a:p>
        </p:txBody>
      </p:sp>
      <p:sp>
        <p:nvSpPr>
          <p:cNvPr id="25603" name="Content Placeholder 2"/>
          <p:cNvSpPr>
            <a:spLocks noGrp="1"/>
          </p:cNvSpPr>
          <p:nvPr>
            <p:ph idx="1"/>
          </p:nvPr>
        </p:nvSpPr>
        <p:spPr>
          <a:xfrm>
            <a:off x="457200" y="1450975"/>
            <a:ext cx="8229600" cy="1833563"/>
          </a:xfrm>
        </p:spPr>
        <p:txBody>
          <a:bodyPr/>
          <a:lstStyle/>
          <a:p>
            <a:pPr marL="514350" indent="-514350" eaLnBrk="1" hangingPunct="1">
              <a:buFont typeface="Calibri" pitchFamily="34" charset="0"/>
              <a:buAutoNum type="alphaUcPeriod"/>
            </a:pPr>
            <a:r>
              <a:rPr lang="hr-HR" altLang="sr-Latn-RS" sz="2800" dirty="0"/>
              <a:t>Točno</a:t>
            </a:r>
          </a:p>
          <a:p>
            <a:pPr marL="514350" indent="-514350" eaLnBrk="1" hangingPunct="1">
              <a:buFont typeface="Calibri" pitchFamily="34" charset="0"/>
              <a:buAutoNum type="alphaUcPeriod"/>
            </a:pPr>
            <a:r>
              <a:rPr lang="hr-HR" altLang="sr-Latn-RS" sz="2800" dirty="0"/>
              <a:t>Netočno</a:t>
            </a:r>
          </a:p>
        </p:txBody>
      </p:sp>
      <p:sp>
        <p:nvSpPr>
          <p:cNvPr id="5" name="Rectangle 4"/>
          <p:cNvSpPr>
            <a:spLocks noChangeArrowheads="1"/>
          </p:cNvSpPr>
          <p:nvPr/>
        </p:nvSpPr>
        <p:spPr bwMode="auto">
          <a:xfrm>
            <a:off x="457200" y="2517775"/>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7" name="Rectangle 6"/>
          <p:cNvSpPr>
            <a:spLocks noChangeArrowheads="1"/>
          </p:cNvSpPr>
          <p:nvPr/>
        </p:nvSpPr>
        <p:spPr bwMode="auto">
          <a:xfrm>
            <a:off x="457200" y="2887663"/>
            <a:ext cx="8493125" cy="461962"/>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B. Netočno. </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269876" y="3356115"/>
            <a:ext cx="8580437" cy="3170099"/>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wrap="square">
            <a:spAutoFit/>
          </a:bodyPr>
          <a:lstStyle/>
          <a:p>
            <a:pPr>
              <a:defRPr/>
            </a:pPr>
            <a:r>
              <a:rPr lang="hr-HR" sz="2000" dirty="0">
                <a:solidFill>
                  <a:schemeClr val="bg1"/>
                </a:solidFill>
                <a:latin typeface="Calibri" pitchFamily="34" charset="0"/>
                <a:cs typeface="+mn-cs"/>
              </a:rPr>
              <a:t>I) Krajnji rezultat pijanstva je san. Međutim, velika je razlika između normalnog i alkoholičarskog sna: nakon normalnog sna, čovjek se osjeća svježe, odmorno, vraćena mu je snaga. Alkohol može biti uzrok češćeg buđenja tijekom noći i nemirnog sna pa osoba ne uspijeva odmoriti. Uz to, nakon alkoholičarskog sna, javlja se mamurluk i to je jedan od najtežih trenutaka u cijelome pijanstvu. </a:t>
            </a:r>
          </a:p>
          <a:p>
            <a:pPr>
              <a:defRPr/>
            </a:pPr>
            <a:r>
              <a:rPr lang="hr-HR" sz="2000" dirty="0">
                <a:solidFill>
                  <a:schemeClr val="bg1"/>
                </a:solidFill>
                <a:latin typeface="Calibri" pitchFamily="34" charset="0"/>
                <a:cs typeface="+mn-cs"/>
              </a:rPr>
              <a:t>II) Alkohol širi krvne žile u potkožnome tkivu i tako krv lakše dolazi u njega. Zato se javlja crvenilo lica i prividni osjećaj topline. Međutim, uz širenje krvnih žila ispod kože, sužuju se krvne žile u unutrašnjim organima, gdje ostaje sve manje krvi i - topline. Alkohol na taj način ubrzava gubitak topline iz organizma tj.  tijelo se brže hladi.</a:t>
            </a:r>
          </a:p>
        </p:txBody>
      </p:sp>
      <p:sp>
        <p:nvSpPr>
          <p:cNvPr id="2" name="Rezervirano mjesto podnožja 1"/>
          <p:cNvSpPr>
            <a:spLocks noGrp="1"/>
          </p:cNvSpPr>
          <p:nvPr>
            <p:ph type="ftr" sz="quarter" idx="11"/>
          </p:nvPr>
        </p:nvSpPr>
        <p:spPr>
          <a:xfrm>
            <a:off x="3124200" y="6519863"/>
            <a:ext cx="2895600" cy="338137"/>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80438" cy="1439862"/>
          </a:xfrm>
        </p:spPr>
        <p:txBody>
          <a:bodyPr/>
          <a:lstStyle/>
          <a:p>
            <a:pPr eaLnBrk="1" hangingPunct="1">
              <a:defRPr/>
            </a:pPr>
            <a:r>
              <a:rPr lang="hr-HR" sz="3600" b="1" dirty="0"/>
              <a:t>14. Pijenje žestokog pića čini ljude jednako pijanima kao kada piju pivo </a:t>
            </a:r>
            <a:r>
              <a:rPr lang="hr-HR" sz="3600" b="1" dirty="0">
                <a:solidFill>
                  <a:schemeClr val="accent5">
                    <a:lumMod val="75000"/>
                  </a:schemeClr>
                </a:solidFill>
              </a:rPr>
              <a:t>(2 boda)</a:t>
            </a:r>
            <a:r>
              <a:rPr lang="hr-HR" sz="3600" b="1" dirty="0"/>
              <a:t>:</a:t>
            </a:r>
            <a:endParaRPr lang="hr-HR" sz="3600" dirty="0"/>
          </a:p>
        </p:txBody>
      </p:sp>
      <p:sp>
        <p:nvSpPr>
          <p:cNvPr id="26627" name="Content Placeholder 2"/>
          <p:cNvSpPr>
            <a:spLocks noGrp="1"/>
          </p:cNvSpPr>
          <p:nvPr>
            <p:ph idx="1"/>
          </p:nvPr>
        </p:nvSpPr>
        <p:spPr>
          <a:xfrm>
            <a:off x="457200" y="1695450"/>
            <a:ext cx="8229600" cy="1833563"/>
          </a:xfrm>
        </p:spPr>
        <p:txBody>
          <a:bodyPr/>
          <a:lstStyle/>
          <a:p>
            <a:pPr marL="514350" indent="-514350" eaLnBrk="1" hangingPunct="1">
              <a:buFont typeface="Calibri" pitchFamily="34" charset="0"/>
              <a:buAutoNum type="alphaUcPeriod"/>
            </a:pPr>
            <a:r>
              <a:rPr lang="hr-HR" altLang="sr-Latn-RS" sz="2800" dirty="0"/>
              <a:t>Točno</a:t>
            </a:r>
          </a:p>
          <a:p>
            <a:pPr marL="514350" indent="-514350" eaLnBrk="1" hangingPunct="1">
              <a:buFont typeface="Calibri" pitchFamily="34" charset="0"/>
              <a:buAutoNum type="alphaUcPeriod"/>
            </a:pPr>
            <a:r>
              <a:rPr lang="hr-HR" altLang="sr-Latn-RS" sz="2800" dirty="0"/>
              <a:t>Netočno</a:t>
            </a:r>
          </a:p>
        </p:txBody>
      </p:sp>
      <p:sp>
        <p:nvSpPr>
          <p:cNvPr id="5" name="Rectangle 4"/>
          <p:cNvSpPr>
            <a:spLocks noChangeArrowheads="1"/>
          </p:cNvSpPr>
          <p:nvPr/>
        </p:nvSpPr>
        <p:spPr bwMode="auto">
          <a:xfrm>
            <a:off x="457200" y="2827338"/>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7" name="Rectangle 6"/>
          <p:cNvSpPr>
            <a:spLocks noChangeArrowheads="1"/>
          </p:cNvSpPr>
          <p:nvPr/>
        </p:nvSpPr>
        <p:spPr bwMode="auto">
          <a:xfrm>
            <a:off x="457200" y="3197225"/>
            <a:ext cx="8493125" cy="460375"/>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A. Točno. </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06400" y="3998912"/>
            <a:ext cx="8280400" cy="2462213"/>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200" dirty="0">
                <a:solidFill>
                  <a:schemeClr val="bg1"/>
                </a:solidFill>
                <a:latin typeface="+mn-lt"/>
                <a:cs typeface="+mn-cs"/>
              </a:rPr>
              <a:t>Alkohol ima jednak učinak - bilo to pivo, vino ili žestoko piće. Čašica žestokog pića ima otprilike jednaku količinu alkohola kao čaša piva ili vina. Koliko će osoba biti pijana ovisi o količini alkohola koju popije. </a:t>
            </a:r>
          </a:p>
          <a:p>
            <a:pPr>
              <a:defRPr/>
            </a:pPr>
            <a:r>
              <a:rPr lang="hr-HR" sz="2200" dirty="0">
                <a:solidFill>
                  <a:schemeClr val="bg1"/>
                </a:solidFill>
                <a:latin typeface="+mn-lt"/>
                <a:cs typeface="+mn-cs"/>
              </a:rPr>
              <a:t>Čak i voćno pivo („</a:t>
            </a:r>
            <a:r>
              <a:rPr lang="hr-HR" sz="2200" dirty="0" err="1">
                <a:solidFill>
                  <a:schemeClr val="bg1"/>
                </a:solidFill>
                <a:latin typeface="+mn-lt"/>
                <a:cs typeface="+mn-cs"/>
              </a:rPr>
              <a:t>radler</a:t>
            </a:r>
            <a:r>
              <a:rPr lang="hr-HR" sz="2200" dirty="0">
                <a:solidFill>
                  <a:schemeClr val="bg1"/>
                </a:solidFill>
                <a:latin typeface="+mn-lt"/>
                <a:cs typeface="+mn-cs"/>
              </a:rPr>
              <a:t>”) nije tako bezazleno kao što se misli – osim što sadrži alkohol, sadrži dosta šećera. A šećer uvijek traži još šećera (u ovom slučaju - „</a:t>
            </a:r>
            <a:r>
              <a:rPr lang="hr-HR" sz="2200" dirty="0" err="1">
                <a:solidFill>
                  <a:schemeClr val="bg1"/>
                </a:solidFill>
                <a:latin typeface="+mn-lt"/>
                <a:cs typeface="+mn-cs"/>
              </a:rPr>
              <a:t>radlera</a:t>
            </a:r>
            <a:r>
              <a:rPr lang="hr-HR" sz="2200" dirty="0">
                <a:solidFill>
                  <a:schemeClr val="bg1"/>
                </a:solidFill>
                <a:latin typeface="+mn-lt"/>
                <a:cs typeface="+mn-cs"/>
              </a:rPr>
              <a:t>”). Zato takva pića mogu otvoriti vrata početku konzumiranja „redovnih” alkoholnih pića.</a:t>
            </a:r>
          </a:p>
        </p:txBody>
      </p:sp>
      <p:sp>
        <p:nvSpPr>
          <p:cNvPr id="2" name="Rezervirano mjesto podnožja 1"/>
          <p:cNvSpPr>
            <a:spLocks noGrp="1"/>
          </p:cNvSpPr>
          <p:nvPr>
            <p:ph type="ftr" sz="quarter" idx="11"/>
          </p:nvPr>
        </p:nvSpPr>
        <p:spPr>
          <a:xfrm>
            <a:off x="3124200" y="6461125"/>
            <a:ext cx="2895600" cy="396875"/>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80438" cy="1908175"/>
          </a:xfrm>
        </p:spPr>
        <p:txBody>
          <a:bodyPr/>
          <a:lstStyle/>
          <a:p>
            <a:pPr eaLnBrk="1" hangingPunct="1">
              <a:defRPr/>
            </a:pPr>
            <a:r>
              <a:rPr lang="hr-HR" sz="3600" b="1" dirty="0"/>
              <a:t>15. Prvi kontakt s alkoholnim pićima ostvaruje se uglavnom u društvu prijatelja </a:t>
            </a:r>
            <a:br>
              <a:rPr lang="hr-HR" sz="3600" b="1" dirty="0"/>
            </a:br>
            <a:r>
              <a:rPr lang="hr-HR" sz="3600" b="1" dirty="0">
                <a:solidFill>
                  <a:schemeClr val="accent5">
                    <a:lumMod val="75000"/>
                  </a:schemeClr>
                </a:solidFill>
              </a:rPr>
              <a:t>(3 boda)</a:t>
            </a:r>
            <a:r>
              <a:rPr lang="hr-HR" sz="3600" b="1" dirty="0"/>
              <a:t>:</a:t>
            </a:r>
            <a:endParaRPr lang="hr-HR" sz="3600" dirty="0"/>
          </a:p>
        </p:txBody>
      </p:sp>
      <p:sp>
        <p:nvSpPr>
          <p:cNvPr id="27651" name="Content Placeholder 2"/>
          <p:cNvSpPr>
            <a:spLocks noGrp="1"/>
          </p:cNvSpPr>
          <p:nvPr>
            <p:ph idx="1"/>
          </p:nvPr>
        </p:nvSpPr>
        <p:spPr>
          <a:xfrm>
            <a:off x="457200" y="1927225"/>
            <a:ext cx="8229600" cy="1131888"/>
          </a:xfrm>
        </p:spPr>
        <p:txBody>
          <a:bodyPr/>
          <a:lstStyle/>
          <a:p>
            <a:pPr marL="514350" indent="-514350" eaLnBrk="1" hangingPunct="1">
              <a:buFont typeface="Calibri" pitchFamily="34" charset="0"/>
              <a:buAutoNum type="alphaUcPeriod"/>
            </a:pPr>
            <a:r>
              <a:rPr lang="hr-HR" altLang="sr-Latn-RS" sz="2800" dirty="0"/>
              <a:t>Točno</a:t>
            </a:r>
          </a:p>
          <a:p>
            <a:pPr marL="514350" indent="-514350" eaLnBrk="1" hangingPunct="1">
              <a:buFont typeface="Calibri" pitchFamily="34" charset="0"/>
              <a:buAutoNum type="alphaUcPeriod"/>
            </a:pPr>
            <a:r>
              <a:rPr lang="hr-HR" altLang="sr-Latn-RS" sz="2800" dirty="0"/>
              <a:t>Netočno</a:t>
            </a:r>
          </a:p>
        </p:txBody>
      </p:sp>
      <p:sp>
        <p:nvSpPr>
          <p:cNvPr id="5" name="Rectangle 4"/>
          <p:cNvSpPr>
            <a:spLocks noChangeArrowheads="1"/>
          </p:cNvSpPr>
          <p:nvPr/>
        </p:nvSpPr>
        <p:spPr bwMode="auto">
          <a:xfrm>
            <a:off x="457200" y="3059113"/>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7" name="Rectangle 6"/>
          <p:cNvSpPr>
            <a:spLocks noChangeArrowheads="1"/>
          </p:cNvSpPr>
          <p:nvPr/>
        </p:nvSpPr>
        <p:spPr bwMode="auto">
          <a:xfrm>
            <a:off x="457200" y="3429000"/>
            <a:ext cx="8493125" cy="460375"/>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B. Netočno. </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199" y="4033838"/>
            <a:ext cx="8393113" cy="2246769"/>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wrap="square">
            <a:spAutoFit/>
          </a:bodyPr>
          <a:lstStyle/>
          <a:p>
            <a:pPr>
              <a:defRPr/>
            </a:pPr>
            <a:r>
              <a:rPr lang="hr-HR" sz="2000" dirty="0">
                <a:solidFill>
                  <a:schemeClr val="bg1"/>
                </a:solidFill>
                <a:latin typeface="+mn-lt"/>
                <a:cs typeface="+mn-cs"/>
              </a:rPr>
              <a:t>Prvi kontakt se najčešće događa unutar obitelji, prvenstveno onaj „vizualni”: djeca promatraju i oponašaju roditelje, uče od njih i slijede njihove vrijednosti i stavove. Često se u obitelji podržava pijenje (čašica nakon ručka, pivo za vrijeme utakmice, rakija radi zagrijavanja organizma…) pa mladi misle da je normalno piti u raznim situacijama i kako je uz alkohol zabavnije i opuštenije u društvu. Također u velikoj mjeri, odrasli (unutar obitelji), već maloj djeci nude da isprobaju alkohol, što znaju smatrati simpatičnim i zabavnim.</a:t>
            </a:r>
          </a:p>
        </p:txBody>
      </p:sp>
      <p:sp>
        <p:nvSpPr>
          <p:cNvPr id="2" name="Rezervirano mjesto podnožja 1"/>
          <p:cNvSpPr>
            <a:spLocks noGrp="1"/>
          </p:cNvSpPr>
          <p:nvPr>
            <p:ph type="ftr" sz="quarter" idx="11"/>
          </p:nvPr>
        </p:nvSpPr>
        <p:spPr>
          <a:xfrm>
            <a:off x="3124200" y="6510338"/>
            <a:ext cx="2895600" cy="347662"/>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306388"/>
            <a:ext cx="8580438" cy="1439862"/>
          </a:xfrm>
        </p:spPr>
        <p:txBody>
          <a:bodyPr/>
          <a:lstStyle/>
          <a:p>
            <a:pPr eaLnBrk="1" hangingPunct="1">
              <a:defRPr/>
            </a:pPr>
            <a:r>
              <a:rPr lang="hr-HR" sz="3600" b="1" dirty="0"/>
              <a:t>16. Gdje se razgradi (eliminira iz krvi) 90 % popijenog alkohola </a:t>
            </a:r>
            <a:r>
              <a:rPr lang="hr-HR" sz="3600" b="1" dirty="0">
                <a:solidFill>
                  <a:schemeClr val="accent5">
                    <a:lumMod val="75000"/>
                  </a:schemeClr>
                </a:solidFill>
              </a:rPr>
              <a:t>(3 boda)?</a:t>
            </a:r>
            <a:endParaRPr lang="hr-HR" sz="3600" dirty="0"/>
          </a:p>
        </p:txBody>
      </p:sp>
      <p:sp>
        <p:nvSpPr>
          <p:cNvPr id="19459" name="Content Placeholder 2"/>
          <p:cNvSpPr>
            <a:spLocks noGrp="1"/>
          </p:cNvSpPr>
          <p:nvPr>
            <p:ph idx="1"/>
          </p:nvPr>
        </p:nvSpPr>
        <p:spPr>
          <a:xfrm>
            <a:off x="482600" y="1801813"/>
            <a:ext cx="8229600" cy="1157287"/>
          </a:xfrm>
        </p:spPr>
        <p:txBody>
          <a:bodyPr/>
          <a:lstStyle/>
          <a:p>
            <a:pPr marL="514350" indent="-514350" eaLnBrk="1" hangingPunct="1">
              <a:buFont typeface="Calibri" pitchFamily="34" charset="0"/>
              <a:buAutoNum type="alphaUcPeriod"/>
            </a:pPr>
            <a:r>
              <a:rPr lang="hr-HR" altLang="sr-Latn-RS" sz="2800" dirty="0"/>
              <a:t>U </a:t>
            </a:r>
            <a:r>
              <a:rPr lang="hr-HR" altLang="sr-Latn-RS" sz="2800" dirty="0" err="1"/>
              <a:t>jetri</a:t>
            </a:r>
            <a:endParaRPr lang="hr-HR" altLang="sr-Latn-RS" sz="2800" dirty="0"/>
          </a:p>
          <a:p>
            <a:pPr marL="514350" indent="-514350" eaLnBrk="1" hangingPunct="1">
              <a:buFont typeface="Calibri" pitchFamily="34" charset="0"/>
              <a:buAutoNum type="alphaUcPeriod"/>
            </a:pPr>
            <a:r>
              <a:rPr lang="hr-HR" altLang="sr-Latn-RS" sz="2800" dirty="0"/>
              <a:t>U mozgu </a:t>
            </a:r>
          </a:p>
          <a:p>
            <a:pPr marL="514350" indent="-514350" eaLnBrk="1" hangingPunct="1">
              <a:buFont typeface="Calibri" pitchFamily="34" charset="0"/>
              <a:buAutoNum type="alphaUcPeriod"/>
            </a:pPr>
            <a:r>
              <a:rPr lang="hr-HR" altLang="sr-Latn-RS" sz="2800" dirty="0"/>
              <a:t>U bubrezima</a:t>
            </a:r>
          </a:p>
        </p:txBody>
      </p:sp>
      <p:sp>
        <p:nvSpPr>
          <p:cNvPr id="5" name="Rectangle 4"/>
          <p:cNvSpPr>
            <a:spLocks noChangeArrowheads="1"/>
          </p:cNvSpPr>
          <p:nvPr/>
        </p:nvSpPr>
        <p:spPr bwMode="auto">
          <a:xfrm>
            <a:off x="482601" y="3289301"/>
            <a:ext cx="2400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7" name="Rectangle 6"/>
          <p:cNvSpPr>
            <a:spLocks noChangeArrowheads="1"/>
          </p:cNvSpPr>
          <p:nvPr/>
        </p:nvSpPr>
        <p:spPr bwMode="auto">
          <a:xfrm>
            <a:off x="482601" y="3673475"/>
            <a:ext cx="1854200" cy="461963"/>
          </a:xfrm>
          <a:prstGeom prst="rect">
            <a:avLst/>
          </a:prstGeom>
          <a:noFill/>
          <a:ln w="9525">
            <a:noFill/>
            <a:miter lim="800000"/>
            <a:headEnd/>
            <a:tailEnd/>
          </a:ln>
        </p:spPr>
        <p:txBody>
          <a:bodyPr wrap="square">
            <a:spAutoFit/>
          </a:bodyPr>
          <a:lstStyle/>
          <a:p>
            <a:pPr>
              <a:defRPr/>
            </a:pPr>
            <a:r>
              <a:rPr lang="hr-HR" sz="2400" dirty="0">
                <a:solidFill>
                  <a:schemeClr val="accent5">
                    <a:lumMod val="50000"/>
                  </a:schemeClr>
                </a:solidFill>
                <a:latin typeface="+mn-lt"/>
                <a:cs typeface="+mn-cs"/>
              </a:rPr>
              <a:t>A. U </a:t>
            </a:r>
            <a:r>
              <a:rPr lang="hr-HR" sz="2400" dirty="0" err="1">
                <a:solidFill>
                  <a:schemeClr val="accent5">
                    <a:lumMod val="50000"/>
                  </a:schemeClr>
                </a:solidFill>
                <a:latin typeface="+mn-lt"/>
                <a:cs typeface="+mn-cs"/>
              </a:rPr>
              <a:t>jetri</a:t>
            </a:r>
            <a:r>
              <a:rPr lang="hr-HR" sz="2400" dirty="0">
                <a:solidFill>
                  <a:schemeClr val="accent5">
                    <a:lumMod val="50000"/>
                  </a:schemeClr>
                </a:solidFill>
                <a:latin typeface="+mn-lt"/>
                <a:cs typeface="+mn-cs"/>
              </a:rPr>
              <a:t>. </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82600" y="4135438"/>
            <a:ext cx="8280400" cy="2123658"/>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200" dirty="0">
                <a:solidFill>
                  <a:schemeClr val="bg1"/>
                </a:solidFill>
                <a:latin typeface="+mn-lt"/>
                <a:cs typeface="+mn-cs"/>
              </a:rPr>
              <a:t>Uneseni alkohol se najviše </a:t>
            </a:r>
            <a:r>
              <a:rPr lang="hr-HR" sz="2200" b="1" dirty="0">
                <a:solidFill>
                  <a:schemeClr val="bg1"/>
                </a:solidFill>
                <a:latin typeface="+mn-lt"/>
                <a:cs typeface="+mn-cs"/>
              </a:rPr>
              <a:t>resorbira</a:t>
            </a:r>
            <a:r>
              <a:rPr lang="hr-HR" sz="2200" dirty="0">
                <a:solidFill>
                  <a:schemeClr val="bg1"/>
                </a:solidFill>
                <a:latin typeface="+mn-lt"/>
                <a:cs typeface="+mn-cs"/>
              </a:rPr>
              <a:t> (</a:t>
            </a:r>
            <a:r>
              <a:rPr lang="hr-HR" sz="2200" u="sng" dirty="0">
                <a:solidFill>
                  <a:schemeClr val="bg1"/>
                </a:solidFill>
                <a:latin typeface="+mn-lt"/>
                <a:cs typeface="+mn-cs"/>
              </a:rPr>
              <a:t>upije</a:t>
            </a:r>
            <a:r>
              <a:rPr lang="hr-HR" sz="2200" dirty="0">
                <a:solidFill>
                  <a:schemeClr val="bg1"/>
                </a:solidFill>
                <a:latin typeface="+mn-lt"/>
                <a:cs typeface="+mn-cs"/>
              </a:rPr>
              <a:t> u krv) u </a:t>
            </a:r>
            <a:r>
              <a:rPr lang="hr-HR" sz="2200" dirty="0" err="1">
                <a:solidFill>
                  <a:schemeClr val="bg1"/>
                </a:solidFill>
                <a:latin typeface="+mn-lt"/>
                <a:cs typeface="+mn-cs"/>
              </a:rPr>
              <a:t>jetri</a:t>
            </a:r>
            <a:r>
              <a:rPr lang="hr-HR" sz="2200" dirty="0">
                <a:solidFill>
                  <a:schemeClr val="bg1"/>
                </a:solidFill>
                <a:latin typeface="+mn-lt"/>
                <a:cs typeface="+mn-cs"/>
              </a:rPr>
              <a:t>, mozgu, bubrezima i mišićima, ali se čak 90 % alkohola </a:t>
            </a:r>
            <a:r>
              <a:rPr lang="hr-HR" sz="2200" b="1" dirty="0">
                <a:solidFill>
                  <a:schemeClr val="bg1"/>
                </a:solidFill>
                <a:latin typeface="+mn-lt"/>
                <a:cs typeface="+mn-cs"/>
              </a:rPr>
              <a:t>razgradi</a:t>
            </a:r>
            <a:r>
              <a:rPr lang="hr-HR" sz="2200" dirty="0">
                <a:solidFill>
                  <a:schemeClr val="bg1"/>
                </a:solidFill>
                <a:latin typeface="+mn-lt"/>
                <a:cs typeface="+mn-cs"/>
              </a:rPr>
              <a:t> (eliminira iz krvi) u </a:t>
            </a:r>
            <a:r>
              <a:rPr lang="hr-HR" sz="2200" dirty="0" err="1">
                <a:solidFill>
                  <a:schemeClr val="bg1"/>
                </a:solidFill>
                <a:latin typeface="+mn-lt"/>
                <a:cs typeface="+mn-cs"/>
              </a:rPr>
              <a:t>jetri</a:t>
            </a:r>
            <a:r>
              <a:rPr lang="hr-HR" sz="2200" dirty="0">
                <a:solidFill>
                  <a:schemeClr val="bg1"/>
                </a:solidFill>
                <a:latin typeface="+mn-lt"/>
                <a:cs typeface="+mn-cs"/>
              </a:rPr>
              <a:t>. Zato pri dugotrajnoj uporabi alkohola postoji velik rizik nastanka oštećenja jetre i propadanja jetrenih stanica - ciroze jetre. To je teška i neizlječiva bolest od koje umire veliki broj alkoholičara. Dugotrajna ciroza može dovesti do raka jetre.</a:t>
            </a:r>
          </a:p>
        </p:txBody>
      </p:sp>
      <p:sp>
        <p:nvSpPr>
          <p:cNvPr id="2" name="Rezervirano mjesto podnožja 1"/>
          <p:cNvSpPr>
            <a:spLocks noGrp="1"/>
          </p:cNvSpPr>
          <p:nvPr>
            <p:ph type="ftr" sz="quarter" idx="11"/>
          </p:nvPr>
        </p:nvSpPr>
        <p:spPr>
          <a:xfrm>
            <a:off x="3124200" y="6484938"/>
            <a:ext cx="2895600" cy="373062"/>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71450"/>
            <a:ext cx="8229600" cy="809625"/>
          </a:xfrm>
        </p:spPr>
        <p:txBody>
          <a:bodyPr/>
          <a:lstStyle/>
          <a:p>
            <a:pPr eaLnBrk="1" hangingPunct="1"/>
            <a:r>
              <a:rPr lang="hr-HR" altLang="sr-Latn-RS" sz="4000" dirty="0"/>
              <a:t>ZBRAJANJE BODOVA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1241536"/>
              </p:ext>
            </p:extLst>
          </p:nvPr>
        </p:nvGraphicFramePr>
        <p:xfrm>
          <a:off x="457200" y="1084263"/>
          <a:ext cx="8229600" cy="5167309"/>
        </p:xfrm>
        <a:graphic>
          <a:graphicData uri="http://schemas.openxmlformats.org/drawingml/2006/table">
            <a:tbl>
              <a:tblPr/>
              <a:tblGrid>
                <a:gridCol w="1041400">
                  <a:extLst>
                    <a:ext uri="{9D8B030D-6E8A-4147-A177-3AD203B41FA5}">
                      <a16:colId xmlns:a16="http://schemas.microsoft.com/office/drawing/2014/main" val="20000"/>
                    </a:ext>
                  </a:extLst>
                </a:gridCol>
                <a:gridCol w="1701800">
                  <a:extLst>
                    <a:ext uri="{9D8B030D-6E8A-4147-A177-3AD203B41FA5}">
                      <a16:colId xmlns:a16="http://schemas.microsoft.com/office/drawing/2014/main" val="20001"/>
                    </a:ext>
                  </a:extLst>
                </a:gridCol>
                <a:gridCol w="18923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841500">
                  <a:extLst>
                    <a:ext uri="{9D8B030D-6E8A-4147-A177-3AD203B41FA5}">
                      <a16:colId xmlns:a16="http://schemas.microsoft.com/office/drawing/2014/main" val="20004"/>
                    </a:ext>
                  </a:extLst>
                </a:gridCol>
              </a:tblGrid>
              <a:tr h="738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dirty="0">
                          <a:ln>
                            <a:noFill/>
                          </a:ln>
                          <a:solidFill>
                            <a:srgbClr val="000000"/>
                          </a:solidFill>
                          <a:effectLst/>
                          <a:latin typeface="+mn-lt"/>
                          <a:ea typeface="ＭＳ Ｐゴシック" charset="-128"/>
                        </a:rPr>
                        <a:t>Red. br. pitanja</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dirty="0">
                          <a:ln>
                            <a:noFill/>
                          </a:ln>
                          <a:solidFill>
                            <a:srgbClr val="000000"/>
                          </a:solidFill>
                          <a:effectLst/>
                          <a:latin typeface="+mn-lt"/>
                          <a:ea typeface="ＭＳ Ｐゴシック" charset="-128"/>
                        </a:rPr>
                        <a:t>GRUPA A</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a:ln>
                            <a:noFill/>
                          </a:ln>
                          <a:solidFill>
                            <a:srgbClr val="000000"/>
                          </a:solidFill>
                          <a:effectLst/>
                          <a:latin typeface="+mn-lt"/>
                          <a:ea typeface="ＭＳ Ｐゴシック" charset="-128"/>
                        </a:rPr>
                        <a:t>GRUPA B</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a:ln>
                            <a:noFill/>
                          </a:ln>
                          <a:solidFill>
                            <a:srgbClr val="000000"/>
                          </a:solidFill>
                          <a:effectLst/>
                          <a:latin typeface="+mn-lt"/>
                          <a:ea typeface="ＭＳ Ｐゴシック" charset="-128"/>
                        </a:rPr>
                        <a:t>GRUPA C</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a:ln>
                            <a:noFill/>
                          </a:ln>
                          <a:solidFill>
                            <a:srgbClr val="000000"/>
                          </a:solidFill>
                          <a:effectLst/>
                          <a:latin typeface="+mn-lt"/>
                          <a:ea typeface="ＭＳ Ｐゴシック" charset="-128"/>
                        </a:rPr>
                        <a:t>GRUPA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0"/>
                  </a:ext>
                </a:extLst>
              </a:tr>
              <a:tr h="738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dirty="0">
                          <a:ln>
                            <a:noFill/>
                          </a:ln>
                          <a:solidFill>
                            <a:srgbClr val="000000"/>
                          </a:solidFill>
                          <a:effectLst/>
                          <a:latin typeface="+mn-lt"/>
                          <a:ea typeface="ＭＳ Ｐゴシック" charset="-128"/>
                        </a:rPr>
                        <a:t>1.</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dirty="0">
                          <a:ln>
                            <a:noFill/>
                          </a:ln>
                          <a:solidFill>
                            <a:srgbClr val="000000"/>
                          </a:solidFill>
                          <a:effectLst/>
                          <a:latin typeface="+mn-lt"/>
                          <a:ea typeface="ＭＳ Ｐゴシック" charset="-128"/>
                        </a:rPr>
                        <a:t>+1</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a:ln>
                            <a:noFill/>
                          </a:ln>
                          <a:solidFill>
                            <a:srgbClr val="000000"/>
                          </a:solidFill>
                          <a:effectLst/>
                          <a:latin typeface="+mn-lt"/>
                          <a:ea typeface="ＭＳ Ｐゴシック" charset="-128"/>
                        </a:rPr>
                        <a:t>-1</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a:ln>
                            <a:noFill/>
                          </a:ln>
                          <a:solidFill>
                            <a:srgbClr val="000000"/>
                          </a:solidFill>
                          <a:effectLst/>
                          <a:latin typeface="+mn-lt"/>
                          <a:ea typeface="ＭＳ Ｐゴシック" charset="-128"/>
                        </a:rPr>
                        <a:t>+1</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a:ln>
                            <a:noFill/>
                          </a:ln>
                          <a:solidFill>
                            <a:srgbClr val="000000"/>
                          </a:solidFill>
                          <a:effectLst/>
                          <a:latin typeface="+mn-lt"/>
                          <a:ea typeface="ＭＳ Ｐゴシック" charset="-128"/>
                        </a:rPr>
                        <a:t>+1</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738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a:ln>
                            <a:noFill/>
                          </a:ln>
                          <a:solidFill>
                            <a:srgbClr val="000000"/>
                          </a:solidFill>
                          <a:effectLst/>
                          <a:latin typeface="+mn-lt"/>
                          <a:ea typeface="ＭＳ Ｐゴシック" charset="-128"/>
                        </a:rPr>
                        <a:t>2.</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a:ln>
                            <a:noFill/>
                          </a:ln>
                          <a:solidFill>
                            <a:srgbClr val="000000"/>
                          </a:solidFill>
                          <a:effectLst/>
                          <a:latin typeface="+mn-lt"/>
                          <a:ea typeface="ＭＳ Ｐゴシック" charset="-128"/>
                        </a:rPr>
                        <a:t>-2</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a:ln>
                            <a:noFill/>
                          </a:ln>
                          <a:solidFill>
                            <a:srgbClr val="000000"/>
                          </a:solidFill>
                          <a:effectLst/>
                          <a:latin typeface="+mn-lt"/>
                          <a:ea typeface="ＭＳ Ｐゴシック" charset="-128"/>
                        </a:rPr>
                        <a:t>-2</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a:ln>
                            <a:noFill/>
                          </a:ln>
                          <a:solidFill>
                            <a:srgbClr val="000000"/>
                          </a:solidFill>
                          <a:effectLst/>
                          <a:latin typeface="+mn-lt"/>
                          <a:ea typeface="ＭＳ Ｐゴシック" charset="-128"/>
                        </a:rPr>
                        <a:t>-2</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a:ln>
                            <a:noFill/>
                          </a:ln>
                          <a:solidFill>
                            <a:srgbClr val="000000"/>
                          </a:solidFill>
                          <a:effectLst/>
                          <a:latin typeface="+mn-lt"/>
                          <a:ea typeface="ＭＳ Ｐゴシック" charset="-128"/>
                        </a:rPr>
                        <a:t>+2</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738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a:ln>
                            <a:noFill/>
                          </a:ln>
                          <a:solidFill>
                            <a:srgbClr val="000000"/>
                          </a:solidFill>
                          <a:effectLst/>
                          <a:latin typeface="+mn-lt"/>
                          <a:ea typeface="ＭＳ Ｐゴシック" charset="-128"/>
                        </a:rPr>
                        <a:t>3.</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dirty="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738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a:ln>
                            <a:noFill/>
                          </a:ln>
                          <a:solidFill>
                            <a:srgbClr val="000000"/>
                          </a:solidFill>
                          <a:effectLst/>
                          <a:latin typeface="+mn-lt"/>
                          <a:ea typeface="ＭＳ Ｐゴシック" charset="-128"/>
                        </a:rPr>
                        <a:t>4.</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738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a:ln>
                            <a:noFill/>
                          </a:ln>
                          <a:solidFill>
                            <a:srgbClr val="000000"/>
                          </a:solidFill>
                          <a:effectLst/>
                          <a:latin typeface="+mn-lt"/>
                          <a:ea typeface="ＭＳ Ｐゴシック" charset="-128"/>
                        </a:rPr>
                        <a: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738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dirty="0">
                          <a:ln>
                            <a:noFill/>
                          </a:ln>
                          <a:solidFill>
                            <a:srgbClr val="000000"/>
                          </a:solidFill>
                          <a:effectLst/>
                          <a:latin typeface="+mn-lt"/>
                          <a:ea typeface="ＭＳ Ｐゴシック" charset="-128"/>
                        </a:rPr>
                        <a:t>UKUPNO BODOVA</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dirty="0">
                          <a:ln>
                            <a:noFill/>
                          </a:ln>
                          <a:solidFill>
                            <a:srgbClr val="000000"/>
                          </a:solidFill>
                          <a:effectLst/>
                          <a:latin typeface="+mn-lt"/>
                          <a:ea typeface="ＭＳ Ｐゴシック" charset="-128"/>
                        </a:rPr>
                        <a: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dirty="0">
                          <a:ln>
                            <a:noFill/>
                          </a:ln>
                          <a:solidFill>
                            <a:srgbClr val="000000"/>
                          </a:solidFill>
                          <a:effectLst/>
                          <a:latin typeface="+mn-lt"/>
                          <a:ea typeface="ＭＳ Ｐゴシック" charset="-128"/>
                        </a:rPr>
                        <a: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dirty="0">
                          <a:ln>
                            <a:noFill/>
                          </a:ln>
                          <a:solidFill>
                            <a:srgbClr val="000000"/>
                          </a:solidFill>
                          <a:effectLst/>
                          <a:latin typeface="+mn-lt"/>
                          <a:ea typeface="ＭＳ Ｐゴシック" charset="-128"/>
                        </a:rPr>
                        <a: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dirty="0">
                          <a:ln>
                            <a:noFill/>
                          </a:ln>
                          <a:solidFill>
                            <a:srgbClr val="000000"/>
                          </a:solidFill>
                          <a:effectLst/>
                          <a:latin typeface="+mn-lt"/>
                          <a:ea typeface="ＭＳ Ｐゴシック" charset="-128"/>
                        </a:rPr>
                        <a: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bl>
          </a:graphicData>
        </a:graphic>
      </p:graphicFrame>
      <p:sp>
        <p:nvSpPr>
          <p:cNvPr id="2" name="Rezervirano mjesto podnožja 1"/>
          <p:cNvSpPr>
            <a:spLocks noGrp="1"/>
          </p:cNvSpPr>
          <p:nvPr>
            <p:ph type="ftr" sz="quarter" idx="11"/>
          </p:nvPr>
        </p:nvSpPr>
        <p:spPr/>
        <p:txBody>
          <a:bodyPr/>
          <a:lstStyle/>
          <a:p>
            <a:pPr>
              <a:defRPr/>
            </a:pPr>
            <a:r>
              <a:rPr lang="nb-NO"/>
              <a:t>© PRAGMA www.udruga-pragma.hr</a:t>
            </a:r>
            <a:endParaRPr lang="en-GB"/>
          </a:p>
        </p:txBody>
      </p:sp>
    </p:spTree>
    <p:extLst>
      <p:ext uri="{BB962C8B-B14F-4D97-AF65-F5344CB8AC3E}">
        <p14:creationId xmlns:p14="http://schemas.microsoft.com/office/powerpoint/2010/main" val="675523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415133"/>
            <a:ext cx="8580438" cy="1258887"/>
          </a:xfrm>
          <a:noFill/>
        </p:spPr>
        <p:txBody>
          <a:bodyPr/>
          <a:lstStyle/>
          <a:p>
            <a:pPr eaLnBrk="1" hangingPunct="1">
              <a:defRPr/>
            </a:pPr>
            <a:r>
              <a:rPr lang="hr-HR" sz="3200" b="1" dirty="0"/>
              <a:t>17. Kada najčešće alkoholičar započinje svoje liječenje (</a:t>
            </a:r>
            <a:r>
              <a:rPr lang="hr-HR" sz="3200" b="1" i="1" dirty="0"/>
              <a:t>moguće je više odgovora</a:t>
            </a:r>
            <a:r>
              <a:rPr lang="hr-HR" sz="3200" b="1" dirty="0"/>
              <a:t>) </a:t>
            </a:r>
            <a:r>
              <a:rPr lang="hr-HR" sz="3200" b="1" dirty="0">
                <a:solidFill>
                  <a:schemeClr val="accent5">
                    <a:lumMod val="75000"/>
                  </a:schemeClr>
                </a:solidFill>
              </a:rPr>
              <a:t>(1 bod)</a:t>
            </a:r>
            <a:r>
              <a:rPr lang="hr-HR" sz="3200" b="1" dirty="0"/>
              <a:t> ?</a:t>
            </a:r>
            <a:endParaRPr lang="hr-HR" sz="3200" dirty="0"/>
          </a:p>
        </p:txBody>
      </p:sp>
      <p:sp>
        <p:nvSpPr>
          <p:cNvPr id="23555" name="Content Placeholder 2"/>
          <p:cNvSpPr>
            <a:spLocks noGrp="1"/>
          </p:cNvSpPr>
          <p:nvPr>
            <p:ph idx="1"/>
          </p:nvPr>
        </p:nvSpPr>
        <p:spPr>
          <a:xfrm>
            <a:off x="303213" y="1585120"/>
            <a:ext cx="8580438" cy="2973254"/>
          </a:xfrm>
        </p:spPr>
        <p:txBody>
          <a:bodyPr/>
          <a:lstStyle/>
          <a:p>
            <a:pPr marL="514350" indent="-514350" eaLnBrk="1" hangingPunct="1">
              <a:spcBef>
                <a:spcPts val="200"/>
              </a:spcBef>
              <a:buFont typeface="Calibri" pitchFamily="34" charset="0"/>
              <a:buAutoNum type="alphaUcPeriod"/>
            </a:pPr>
            <a:r>
              <a:rPr lang="hr-HR" altLang="sr-Latn-RS" sz="2500" dirty="0"/>
              <a:t>Kada primijeti da se pijenje „otelo” kontroli i da postaje ovisan</a:t>
            </a:r>
          </a:p>
          <a:p>
            <a:pPr marL="514350" indent="-514350" eaLnBrk="1" hangingPunct="1">
              <a:spcBef>
                <a:spcPts val="200"/>
              </a:spcBef>
              <a:buFont typeface="Calibri" pitchFamily="34" charset="0"/>
              <a:buAutoNum type="alphaUcPeriod"/>
            </a:pPr>
            <a:r>
              <a:rPr lang="hr-HR" altLang="sr-Latn-RS" sz="2500" dirty="0"/>
              <a:t>Kod pojave izrazitih obiteljskih problema, posebno kada obitelj odluči nešto poduzeti (prijavi nasilje alkoholičara, postavi mu jasan uvjet da mora na liječenje itd.) </a:t>
            </a:r>
          </a:p>
          <a:p>
            <a:pPr marL="514350" indent="-514350" eaLnBrk="1" hangingPunct="1">
              <a:spcBef>
                <a:spcPts val="200"/>
              </a:spcBef>
              <a:buFont typeface="Calibri" pitchFamily="34" charset="0"/>
              <a:buAutoNum type="alphaUcPeriod"/>
            </a:pPr>
            <a:r>
              <a:rPr lang="hr-HR" altLang="sr-Latn-RS" sz="2500" dirty="0"/>
              <a:t>Kada mu poslodavac zaprijeti otkazom</a:t>
            </a:r>
          </a:p>
          <a:p>
            <a:pPr marL="514350" indent="-514350" eaLnBrk="1" hangingPunct="1">
              <a:spcBef>
                <a:spcPts val="200"/>
              </a:spcBef>
              <a:buFont typeface="Calibri" pitchFamily="34" charset="0"/>
              <a:buAutoNum type="alphaUcPeriod"/>
            </a:pPr>
            <a:r>
              <a:rPr lang="hr-HR" altLang="sr-Latn-RS" sz="2500" dirty="0"/>
              <a:t>Kada ga prijatelji savjetuju da bi trebao na liječenje</a:t>
            </a:r>
            <a:endParaRPr lang="hr-HR" altLang="sr-Latn-RS" sz="2600" dirty="0"/>
          </a:p>
        </p:txBody>
      </p:sp>
      <p:sp>
        <p:nvSpPr>
          <p:cNvPr id="5" name="Rectangle 4"/>
          <p:cNvSpPr>
            <a:spLocks noChangeArrowheads="1"/>
          </p:cNvSpPr>
          <p:nvPr/>
        </p:nvSpPr>
        <p:spPr bwMode="auto">
          <a:xfrm>
            <a:off x="457200" y="4424900"/>
            <a:ext cx="2908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7" name="Rectangle 6"/>
          <p:cNvSpPr>
            <a:spLocks noChangeArrowheads="1"/>
          </p:cNvSpPr>
          <p:nvPr/>
        </p:nvSpPr>
        <p:spPr bwMode="auto">
          <a:xfrm>
            <a:off x="3022599" y="4424901"/>
            <a:ext cx="5861051" cy="461665"/>
          </a:xfrm>
          <a:prstGeom prst="rect">
            <a:avLst/>
          </a:prstGeom>
          <a:noFill/>
          <a:ln w="9525">
            <a:noFill/>
            <a:miter lim="800000"/>
            <a:headEnd/>
            <a:tailEnd/>
          </a:ln>
        </p:spPr>
        <p:txBody>
          <a:bodyPr wrap="square">
            <a:spAutoFit/>
          </a:bodyPr>
          <a:lstStyle/>
          <a:p>
            <a:pPr>
              <a:defRPr/>
            </a:pPr>
            <a:r>
              <a:rPr lang="hr-HR" sz="2400" dirty="0">
                <a:solidFill>
                  <a:schemeClr val="accent5">
                    <a:lumMod val="50000"/>
                  </a:schemeClr>
                </a:solidFill>
                <a:latin typeface="+mn-lt"/>
                <a:cs typeface="+mn-cs"/>
              </a:rPr>
              <a:t>B. Obiteljski problemi i  C. Prijetnja otkazom</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303213" y="4997790"/>
            <a:ext cx="8280400" cy="1323439"/>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mn-lt"/>
                <a:cs typeface="+mn-cs"/>
              </a:rPr>
              <a:t>Stručnjaci kažu kako alkoholičari vrlo rijetko dolaze na liječenje dobrovoljno, već dolaze zbog različitih kriza povezanih s prekomjernom uporabom alkohola. Najčešće među njima su upravo ultimatum obitelji, prijetnja otkazom na radnome mjestu, izricanje sudske mjere obveznog liječenja od alkoholizma i sl</a:t>
            </a:r>
            <a:r>
              <a:rPr lang="hr-HR" sz="1600" dirty="0">
                <a:solidFill>
                  <a:schemeClr val="bg1"/>
                </a:solidFill>
                <a:latin typeface="+mn-lt"/>
                <a:cs typeface="+mn-cs"/>
              </a:rPr>
              <a:t>.  </a:t>
            </a:r>
          </a:p>
        </p:txBody>
      </p:sp>
      <p:sp>
        <p:nvSpPr>
          <p:cNvPr id="2" name="Rezervirano mjesto podnožja 1"/>
          <p:cNvSpPr>
            <a:spLocks noGrp="1"/>
          </p:cNvSpPr>
          <p:nvPr>
            <p:ph type="ftr" sz="quarter" idx="11"/>
          </p:nvPr>
        </p:nvSpPr>
        <p:spPr>
          <a:xfrm>
            <a:off x="3124200" y="6518275"/>
            <a:ext cx="2895600" cy="339725"/>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69875" y="90488"/>
            <a:ext cx="8580438" cy="1611312"/>
          </a:xfrm>
          <a:noFill/>
        </p:spPr>
        <p:txBody>
          <a:bodyPr/>
          <a:lstStyle/>
          <a:p>
            <a:pPr eaLnBrk="1" hangingPunct="1"/>
            <a:br>
              <a:rPr lang="hr-HR" altLang="sr-Latn-RS" sz="3000" b="1" dirty="0"/>
            </a:br>
            <a:r>
              <a:rPr lang="hr-HR" altLang="sr-Latn-RS" sz="3000" b="1" dirty="0">
                <a:solidFill>
                  <a:srgbClr val="C00000"/>
                </a:solidFill>
              </a:rPr>
              <a:t>Bonus pitanje</a:t>
            </a:r>
            <a:br>
              <a:rPr lang="hr-HR" altLang="sr-Latn-RS" sz="3000" b="1" dirty="0"/>
            </a:br>
            <a:r>
              <a:rPr lang="hr-HR" altLang="sr-Latn-RS" sz="2800" b="1" dirty="0"/>
              <a:t>18</a:t>
            </a:r>
            <a:r>
              <a:rPr lang="hr-HR" altLang="sr-Latn-RS" sz="2800" b="1" dirty="0">
                <a:solidFill>
                  <a:srgbClr val="31859C"/>
                </a:solidFill>
              </a:rPr>
              <a:t>. </a:t>
            </a:r>
            <a:r>
              <a:rPr lang="hr-HR" altLang="sr-Latn-RS" sz="2800" b="1" dirty="0"/>
              <a:t>Koliko od dolje navedenih ponašanja/stanja mora biti prisutno da bi se službeno nekoga smatralo ovisnim o alkoholu </a:t>
            </a:r>
            <a:r>
              <a:rPr lang="hr-HR" altLang="sr-Latn-RS" sz="2800" b="1" dirty="0">
                <a:solidFill>
                  <a:srgbClr val="31859C"/>
                </a:solidFill>
              </a:rPr>
              <a:t>(3 boda)</a:t>
            </a:r>
            <a:r>
              <a:rPr lang="hr-HR" altLang="sr-Latn-RS" sz="2400" b="1" dirty="0"/>
              <a:t>?</a:t>
            </a:r>
            <a:r>
              <a:rPr lang="hr-HR" altLang="sr-Latn-RS" sz="2800" b="1" dirty="0">
                <a:solidFill>
                  <a:srgbClr val="31859C"/>
                </a:solidFill>
              </a:rPr>
              <a:t> </a:t>
            </a:r>
            <a:endParaRPr lang="hr-HR" altLang="sr-Latn-RS" sz="2800" dirty="0"/>
          </a:p>
        </p:txBody>
      </p:sp>
      <p:sp>
        <p:nvSpPr>
          <p:cNvPr id="20483" name="Content Placeholder 2"/>
          <p:cNvSpPr>
            <a:spLocks noGrp="1"/>
          </p:cNvSpPr>
          <p:nvPr>
            <p:ph idx="1"/>
          </p:nvPr>
        </p:nvSpPr>
        <p:spPr>
          <a:xfrm>
            <a:off x="457199" y="1945495"/>
            <a:ext cx="8229600" cy="3393281"/>
          </a:xfrm>
        </p:spPr>
        <p:txBody>
          <a:bodyPr/>
          <a:lstStyle/>
          <a:p>
            <a:pPr eaLnBrk="1" hangingPunct="1">
              <a:spcBef>
                <a:spcPct val="0"/>
              </a:spcBef>
            </a:pPr>
            <a:r>
              <a:rPr lang="hr-HR" altLang="sr-Latn-RS" sz="2400" dirty="0"/>
              <a:t>Razvijanje fizičke i psihičke ovisnosti</a:t>
            </a:r>
          </a:p>
          <a:p>
            <a:pPr eaLnBrk="1" hangingPunct="1">
              <a:spcBef>
                <a:spcPct val="0"/>
              </a:spcBef>
            </a:pPr>
            <a:r>
              <a:rPr lang="hr-HR" altLang="sr-Latn-RS" sz="2400" dirty="0"/>
              <a:t>Nastanak zdravstvenih, psihijatrijskih i neuroloških komplikacija (npr. česte bolesti, veće promjene u karakteru osobe, „trešnja” ili tremor tijela…) </a:t>
            </a:r>
          </a:p>
          <a:p>
            <a:pPr eaLnBrk="1" hangingPunct="1">
              <a:spcBef>
                <a:spcPct val="0"/>
              </a:spcBef>
            </a:pPr>
            <a:r>
              <a:rPr lang="hr-HR" altLang="sr-Latn-RS" sz="2400" dirty="0"/>
              <a:t>Gubitak kontrole nad količinom pijenja.</a:t>
            </a:r>
          </a:p>
          <a:p>
            <a:pPr eaLnBrk="1" hangingPunct="1">
              <a:spcBef>
                <a:spcPct val="0"/>
              </a:spcBef>
            </a:pPr>
            <a:r>
              <a:rPr lang="hr-HR" altLang="sr-Latn-RS" sz="2400" dirty="0"/>
              <a:t>Nemogućnost suzdržavanja (apstinencije) od pijenja</a:t>
            </a:r>
          </a:p>
          <a:p>
            <a:pPr marL="0" indent="0" eaLnBrk="1" hangingPunct="1">
              <a:spcBef>
                <a:spcPct val="0"/>
              </a:spcBef>
              <a:buNone/>
            </a:pPr>
            <a:endParaRPr lang="hr-HR" altLang="sr-Latn-RS" sz="2400" dirty="0"/>
          </a:p>
          <a:p>
            <a:pPr marL="514350" indent="-514350" eaLnBrk="1" hangingPunct="1">
              <a:spcBef>
                <a:spcPct val="0"/>
              </a:spcBef>
              <a:buFont typeface="Calibri" pitchFamily="34" charset="0"/>
              <a:buAutoNum type="alphaUcPeriod"/>
            </a:pPr>
            <a:r>
              <a:rPr lang="hr-HR" altLang="sr-Latn-RS" sz="2600" dirty="0"/>
              <a:t>Dovoljno je samo jedno od navedenih ponašanja/stanja</a:t>
            </a:r>
          </a:p>
          <a:p>
            <a:pPr marL="514350" indent="-514350" eaLnBrk="1" hangingPunct="1">
              <a:spcBef>
                <a:spcPct val="0"/>
              </a:spcBef>
              <a:buFont typeface="Calibri" pitchFamily="34" charset="0"/>
              <a:buAutoNum type="alphaUcPeriod"/>
            </a:pPr>
            <a:r>
              <a:rPr lang="hr-HR" altLang="sr-Latn-RS" sz="2600" dirty="0"/>
              <a:t>Moraju biti prisutna sva navedena ponašanja/stanja</a:t>
            </a:r>
          </a:p>
        </p:txBody>
      </p:sp>
      <p:sp>
        <p:nvSpPr>
          <p:cNvPr id="5" name="Rectangle 4"/>
          <p:cNvSpPr>
            <a:spLocks noChangeArrowheads="1"/>
          </p:cNvSpPr>
          <p:nvPr/>
        </p:nvSpPr>
        <p:spPr bwMode="auto">
          <a:xfrm>
            <a:off x="533397" y="5456242"/>
            <a:ext cx="241300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7" name="Rectangle 6"/>
          <p:cNvSpPr>
            <a:spLocks noChangeArrowheads="1"/>
          </p:cNvSpPr>
          <p:nvPr/>
        </p:nvSpPr>
        <p:spPr bwMode="auto">
          <a:xfrm>
            <a:off x="533399" y="5816604"/>
            <a:ext cx="8342314" cy="830997"/>
          </a:xfrm>
          <a:prstGeom prst="rect">
            <a:avLst/>
          </a:prstGeom>
          <a:noFill/>
          <a:ln w="9525">
            <a:noFill/>
            <a:miter lim="800000"/>
            <a:headEnd/>
            <a:tailEnd/>
          </a:ln>
        </p:spPr>
        <p:txBody>
          <a:bodyPr wrap="square">
            <a:spAutoFit/>
          </a:bodyPr>
          <a:lstStyle/>
          <a:p>
            <a:pPr>
              <a:defRPr/>
            </a:pPr>
            <a:r>
              <a:rPr lang="hr-HR" sz="2400" dirty="0">
                <a:solidFill>
                  <a:schemeClr val="accent5">
                    <a:lumMod val="50000"/>
                  </a:schemeClr>
                </a:solidFill>
                <a:latin typeface="+mn-lt"/>
                <a:cs typeface="+mn-cs"/>
              </a:rPr>
              <a:t>A. Dovoljno je da je prisutno samo jedno od navedenih ponašanja/ stanja da bi se ustanovila ovisnost! </a:t>
            </a:r>
            <a:endParaRPr lang="en-GB" sz="2400" dirty="0">
              <a:solidFill>
                <a:schemeClr val="accent5">
                  <a:lumMod val="50000"/>
                </a:schemeClr>
              </a:solidFill>
              <a:latin typeface="+mn-lt"/>
              <a:cs typeface="+mn-cs"/>
            </a:endParaRPr>
          </a:p>
        </p:txBody>
      </p:sp>
      <p:sp>
        <p:nvSpPr>
          <p:cNvPr id="2" name="Rezervirano mjesto podnožja 1"/>
          <p:cNvSpPr>
            <a:spLocks noGrp="1"/>
          </p:cNvSpPr>
          <p:nvPr>
            <p:ph type="ftr" sz="quarter" idx="11"/>
          </p:nvPr>
        </p:nvSpPr>
        <p:spPr>
          <a:xfrm>
            <a:off x="3124200" y="6451600"/>
            <a:ext cx="2895600" cy="406400"/>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74688" y="2433638"/>
            <a:ext cx="8016875" cy="1968500"/>
          </a:xfrm>
          <a:prstGeom prst="rect">
            <a:avLst/>
          </a:prstGeom>
          <a:solidFill>
            <a:srgbClr val="31859C">
              <a:alpha val="74902"/>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hr-HR"/>
          </a:p>
        </p:txBody>
      </p:sp>
      <p:sp>
        <p:nvSpPr>
          <p:cNvPr id="31746" name="Title 1"/>
          <p:cNvSpPr>
            <a:spLocks noGrp="1"/>
          </p:cNvSpPr>
          <p:nvPr>
            <p:ph type="title"/>
          </p:nvPr>
        </p:nvSpPr>
        <p:spPr>
          <a:xfrm>
            <a:off x="1758950" y="2846388"/>
            <a:ext cx="5775325" cy="1143000"/>
          </a:xfrm>
        </p:spPr>
        <p:txBody>
          <a:bodyPr/>
          <a:lstStyle/>
          <a:p>
            <a:pPr eaLnBrk="1" hangingPunct="1"/>
            <a:r>
              <a:rPr lang="hr-HR" altLang="sr-Latn-RS" sz="4000">
                <a:solidFill>
                  <a:schemeClr val="bg1"/>
                </a:solidFill>
              </a:rPr>
              <a:t>NAJVIŠE BODOVA OSVOJILA JE GRUPA...</a:t>
            </a:r>
          </a:p>
        </p:txBody>
      </p:sp>
      <p:sp>
        <p:nvSpPr>
          <p:cNvPr id="2" name="Rezervirano mjesto podnožja 1"/>
          <p:cNvSpPr>
            <a:spLocks noGrp="1"/>
          </p:cNvSpPr>
          <p:nvPr>
            <p:ph type="ftr" sz="quarter" idx="11"/>
          </p:nvPr>
        </p:nvSpPr>
        <p:spPr/>
        <p:txBody>
          <a:bodyPr/>
          <a:lstStyle/>
          <a:p>
            <a:pPr>
              <a:defRPr/>
            </a:pPr>
            <a:r>
              <a:rPr lang="nb-NO"/>
              <a:t>© PRAGMA www.udruga-pragma.hr</a:t>
            </a:r>
            <a:endParaRPr lang="en-GB"/>
          </a:p>
        </p:txBody>
      </p:sp>
    </p:spTree>
    <p:extLst>
      <p:ext uri="{BB962C8B-B14F-4D97-AF65-F5344CB8AC3E}">
        <p14:creationId xmlns:p14="http://schemas.microsoft.com/office/powerpoint/2010/main" val="3092795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style.rotation</p:attrName>
                                        </p:attrNameLst>
                                      </p:cBhvr>
                                      <p:tavLst>
                                        <p:tav tm="0">
                                          <p:val>
                                            <p:fltVal val="90"/>
                                          </p:val>
                                        </p:tav>
                                        <p:tav tm="100000">
                                          <p:val>
                                            <p:fltVal val="0"/>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17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57200" y="487362"/>
            <a:ext cx="8445500" cy="5878532"/>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wrap="square">
            <a:spAutoFit/>
          </a:bodyPr>
          <a:lstStyle/>
          <a:p>
            <a:pPr algn="ctr">
              <a:defRPr/>
            </a:pPr>
            <a:r>
              <a:rPr lang="hr-HR" sz="4000" b="1" dirty="0">
                <a:solidFill>
                  <a:schemeClr val="bg1"/>
                </a:solidFill>
                <a:latin typeface="+mn-lt"/>
                <a:cs typeface="+mn-cs"/>
              </a:rPr>
              <a:t>ZAPAMTI!</a:t>
            </a:r>
          </a:p>
          <a:p>
            <a:pPr algn="ctr">
              <a:defRPr/>
            </a:pPr>
            <a:r>
              <a:rPr lang="hr-HR" sz="2800" b="1" dirty="0">
                <a:solidFill>
                  <a:schemeClr val="bg1"/>
                </a:solidFill>
                <a:latin typeface="+mn-lt"/>
              </a:rPr>
              <a:t>Ako ne želiš piti alkohol, drugi te nemaju pravo nagovarati na to.</a:t>
            </a:r>
          </a:p>
          <a:p>
            <a:pPr algn="ctr">
              <a:defRPr/>
            </a:pPr>
            <a:r>
              <a:rPr lang="hr-HR" sz="2800" b="1" dirty="0">
                <a:solidFill>
                  <a:schemeClr val="bg1"/>
                </a:solidFill>
                <a:latin typeface="+mn-lt"/>
              </a:rPr>
              <a:t>Nisi ništa manje „zabavan/na” ako ne piješ. Dapače, možeš biti više kreativan/na i slobodan/na u traženju zabave. A uštedjet ćeš i puno novca i bit ćeš zdrav/</a:t>
            </a:r>
            <a:r>
              <a:rPr lang="hr-HR" sz="2800" b="1" dirty="0" err="1">
                <a:solidFill>
                  <a:schemeClr val="bg1"/>
                </a:solidFill>
                <a:latin typeface="+mn-lt"/>
              </a:rPr>
              <a:t>ija</a:t>
            </a:r>
            <a:r>
              <a:rPr lang="hr-HR" sz="2800" b="1" dirty="0">
                <a:solidFill>
                  <a:schemeClr val="bg1"/>
                </a:solidFill>
                <a:latin typeface="+mn-lt"/>
              </a:rPr>
              <a:t> i ljepši/</a:t>
            </a:r>
            <a:r>
              <a:rPr lang="hr-HR" sz="2800" b="1" dirty="0" err="1">
                <a:solidFill>
                  <a:schemeClr val="bg1"/>
                </a:solidFill>
                <a:latin typeface="+mn-lt"/>
              </a:rPr>
              <a:t>ša</a:t>
            </a:r>
            <a:r>
              <a:rPr lang="hr-HR" sz="2800" b="1" dirty="0">
                <a:solidFill>
                  <a:schemeClr val="bg1"/>
                </a:solidFill>
                <a:latin typeface="+mn-lt"/>
              </a:rPr>
              <a:t>!</a:t>
            </a:r>
          </a:p>
          <a:p>
            <a:pPr algn="ctr">
              <a:defRPr/>
            </a:pPr>
            <a:r>
              <a:rPr lang="hr-HR" sz="2800" b="1" dirty="0">
                <a:solidFill>
                  <a:schemeClr val="bg1"/>
                </a:solidFill>
                <a:latin typeface="+mn-lt"/>
                <a:cs typeface="+mn-cs"/>
              </a:rPr>
              <a:t>Imaš pravo prijaviti osobe koje alkohol prodaju/poslužuju/dozvoljavaju pijenje maloljetnicima. </a:t>
            </a:r>
          </a:p>
          <a:p>
            <a:pPr algn="ctr">
              <a:defRPr/>
            </a:pPr>
            <a:r>
              <a:rPr lang="hr-HR" sz="2800" b="1" dirty="0">
                <a:solidFill>
                  <a:schemeClr val="bg1"/>
                </a:solidFill>
                <a:latin typeface="+mn-lt"/>
                <a:cs typeface="+mn-cs"/>
              </a:rPr>
              <a:t>Ako se netko od tvojih članova obitelji, susjeda (…) ne ponaša u redu prema tebi i tvojoj obitelji (zbog pijenja), imaš pravo potražiti zaštitu: stručnjaci škole, liječnik ili druga osoba od povjerenja te može uputiti na pomoć!</a:t>
            </a:r>
            <a:endParaRPr lang="hr-HR" sz="2000" dirty="0">
              <a:solidFill>
                <a:schemeClr val="bg1"/>
              </a:solidFill>
              <a:latin typeface="Calibri" pitchFamily="34" charset="0"/>
              <a:cs typeface="+mn-cs"/>
            </a:endParaRPr>
          </a:p>
        </p:txBody>
      </p:sp>
      <p:sp>
        <p:nvSpPr>
          <p:cNvPr id="2" name="Rezervirano mjesto podnožja 1"/>
          <p:cNvSpPr>
            <a:spLocks noGrp="1"/>
          </p:cNvSpPr>
          <p:nvPr>
            <p:ph type="ftr" sz="quarter" idx="11"/>
          </p:nvPr>
        </p:nvSpPr>
        <p:spPr>
          <a:xfrm>
            <a:off x="3124200" y="6486525"/>
            <a:ext cx="2895600" cy="371475"/>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5788" y="1176338"/>
            <a:ext cx="8016875" cy="1968500"/>
          </a:xfrm>
          <a:prstGeom prst="rect">
            <a:avLst/>
          </a:prstGeom>
          <a:solidFill>
            <a:srgbClr val="31859C">
              <a:alpha val="74902"/>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hr-HR"/>
          </a:p>
        </p:txBody>
      </p:sp>
      <p:sp>
        <p:nvSpPr>
          <p:cNvPr id="5" name="TextBox 4"/>
          <p:cNvSpPr txBox="1">
            <a:spLocks noChangeArrowheads="1"/>
          </p:cNvSpPr>
          <p:nvPr/>
        </p:nvSpPr>
        <p:spPr bwMode="auto">
          <a:xfrm>
            <a:off x="374650" y="568325"/>
            <a:ext cx="8493125" cy="2400657"/>
          </a:xfrm>
          <a:prstGeom prst="rect">
            <a:avLst/>
          </a:prstGeom>
          <a:noFill/>
          <a:ln w="9525">
            <a:noFill/>
            <a:miter lim="800000"/>
            <a:headEnd/>
            <a:tailEnd/>
          </a:ln>
        </p:spPr>
        <p:txBody>
          <a:bodyPr>
            <a:spAutoFit/>
          </a:bodyPr>
          <a:lstStyle/>
          <a:p>
            <a:pPr algn="ctr">
              <a:defRPr/>
            </a:pPr>
            <a:endParaRPr lang="hr-HR" sz="3800" dirty="0">
              <a:solidFill>
                <a:schemeClr val="bg1"/>
              </a:solidFill>
              <a:latin typeface="+mn-lt"/>
              <a:cs typeface="+mn-cs"/>
            </a:endParaRPr>
          </a:p>
          <a:p>
            <a:pPr algn="ctr">
              <a:defRPr/>
            </a:pPr>
            <a:r>
              <a:rPr lang="hr-HR" sz="2800" dirty="0">
                <a:solidFill>
                  <a:schemeClr val="bg1"/>
                </a:solidFill>
                <a:latin typeface="+mn-lt"/>
                <a:cs typeface="+mn-cs"/>
              </a:rPr>
              <a:t>Za više informacija o ovisnostima i drugim aktivnostima Pragme pogledajte </a:t>
            </a:r>
            <a:r>
              <a:rPr lang="hr-HR" sz="2800" dirty="0" err="1">
                <a:solidFill>
                  <a:srgbClr val="FFFF00"/>
                </a:solidFill>
                <a:latin typeface="+mn-lt"/>
                <a:cs typeface="+mn-cs"/>
              </a:rPr>
              <a:t>www.udruga</a:t>
            </a:r>
            <a:r>
              <a:rPr lang="hr-HR" sz="2800" dirty="0">
                <a:solidFill>
                  <a:srgbClr val="FFFF00"/>
                </a:solidFill>
                <a:latin typeface="+mn-lt"/>
                <a:cs typeface="+mn-cs"/>
              </a:rPr>
              <a:t>-</a:t>
            </a:r>
            <a:r>
              <a:rPr lang="hr-HR" sz="2800" dirty="0" err="1">
                <a:solidFill>
                  <a:srgbClr val="FFFF00"/>
                </a:solidFill>
                <a:latin typeface="+mn-lt"/>
                <a:cs typeface="+mn-cs"/>
              </a:rPr>
              <a:t>pragma.hr</a:t>
            </a:r>
            <a:r>
              <a:rPr lang="hr-HR" sz="2800" dirty="0">
                <a:solidFill>
                  <a:schemeClr val="bg1"/>
                </a:solidFill>
                <a:latin typeface="+mn-lt"/>
                <a:cs typeface="+mn-cs"/>
              </a:rPr>
              <a:t> </a:t>
            </a:r>
          </a:p>
          <a:p>
            <a:pPr algn="ctr">
              <a:defRPr/>
            </a:pPr>
            <a:r>
              <a:rPr lang="hr-HR" sz="2800" dirty="0">
                <a:solidFill>
                  <a:schemeClr val="bg1"/>
                </a:solidFill>
                <a:latin typeface="+mn-lt"/>
                <a:cs typeface="+mn-cs"/>
              </a:rPr>
              <a:t>ili Facebook stranicu</a:t>
            </a:r>
          </a:p>
          <a:p>
            <a:pPr algn="ctr">
              <a:defRPr/>
            </a:pPr>
            <a:r>
              <a:rPr lang="hr-HR" sz="2800" dirty="0">
                <a:solidFill>
                  <a:schemeClr val="bg1"/>
                </a:solidFill>
                <a:latin typeface="+mn-lt"/>
                <a:cs typeface="+mn-cs"/>
              </a:rPr>
              <a:t> </a:t>
            </a:r>
            <a:r>
              <a:rPr lang="hr-HR" sz="2800" dirty="0">
                <a:solidFill>
                  <a:srgbClr val="FFFF00"/>
                </a:solidFill>
                <a:latin typeface="+mn-lt"/>
                <a:cs typeface="+mn-cs"/>
              </a:rPr>
              <a:t>www.facebook.com/udrugapragma</a:t>
            </a:r>
          </a:p>
        </p:txBody>
      </p:sp>
      <p:sp>
        <p:nvSpPr>
          <p:cNvPr id="2" name="Rezervirano mjesto podnožja 1"/>
          <p:cNvSpPr>
            <a:spLocks noGrp="1"/>
          </p:cNvSpPr>
          <p:nvPr>
            <p:ph type="ftr" sz="quarter" idx="11"/>
          </p:nvPr>
        </p:nvSpPr>
        <p:spPr/>
        <p:txBody>
          <a:bodyPr/>
          <a:lstStyle/>
          <a:p>
            <a:pPr>
              <a:defRPr/>
            </a:pPr>
            <a:r>
              <a:rPr lang="nb-NO"/>
              <a:t>© PRAGMA www.udruga-pragma.hr</a:t>
            </a:r>
            <a:endParaRPr lang="en-GB"/>
          </a:p>
        </p:txBody>
      </p:sp>
      <p:sp>
        <p:nvSpPr>
          <p:cNvPr id="6" name="Rectangle 5"/>
          <p:cNvSpPr/>
          <p:nvPr/>
        </p:nvSpPr>
        <p:spPr>
          <a:xfrm>
            <a:off x="612775" y="3856038"/>
            <a:ext cx="8016875" cy="1968500"/>
          </a:xfrm>
          <a:prstGeom prst="rect">
            <a:avLst/>
          </a:prstGeom>
          <a:solidFill>
            <a:schemeClr val="accent2">
              <a:alpha val="74902"/>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hr-HR" sz="2800" dirty="0"/>
              <a:t>Molimo nastavnike ili stručne suradnike da popune kratki evaluacijski upitnik, dostupan na </a:t>
            </a:r>
            <a:r>
              <a:rPr lang="hr-HR" sz="2800" dirty="0">
                <a:solidFill>
                  <a:srgbClr val="FFFF00"/>
                </a:solidFill>
              </a:rPr>
              <a:t>https://goo.gl/forms/jwPCyayzRLqQusge2. </a:t>
            </a:r>
            <a:br>
              <a:rPr lang="hr-HR" sz="2800" dirty="0">
                <a:solidFill>
                  <a:srgbClr val="FFFF00"/>
                </a:solidFill>
              </a:rPr>
            </a:br>
            <a:r>
              <a:rPr lang="hr-HR" sz="2800" dirty="0">
                <a:solidFill>
                  <a:schemeClr val="bg1"/>
                </a:solidFill>
              </a:rPr>
              <a:t>Hvala!</a:t>
            </a:r>
          </a:p>
        </p:txBody>
      </p:sp>
    </p:spTree>
    <p:extLst>
      <p:ext uri="{BB962C8B-B14F-4D97-AF65-F5344CB8AC3E}">
        <p14:creationId xmlns:p14="http://schemas.microsoft.com/office/powerpoint/2010/main" val="1488667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199" y="357188"/>
            <a:ext cx="8229600" cy="1439862"/>
          </a:xfrm>
        </p:spPr>
        <p:txBody>
          <a:bodyPr/>
          <a:lstStyle/>
          <a:p>
            <a:pPr eaLnBrk="1" hangingPunct="1">
              <a:defRPr/>
            </a:pPr>
            <a:r>
              <a:rPr lang="hr-HR" sz="3600" b="1" dirty="0"/>
              <a:t>1. Mjesec borbe protiv ovisnosti obilježava se svake godine u razdoblju… </a:t>
            </a:r>
            <a:br>
              <a:rPr lang="hr-HR" sz="3600" b="1" dirty="0"/>
            </a:br>
            <a:r>
              <a:rPr lang="hr-HR" sz="3600" b="1" dirty="0">
                <a:solidFill>
                  <a:schemeClr val="accent5">
                    <a:lumMod val="75000"/>
                  </a:schemeClr>
                </a:solidFill>
              </a:rPr>
              <a:t>(1 bod)</a:t>
            </a:r>
            <a:r>
              <a:rPr lang="hr-HR" sz="3600" b="1" dirty="0"/>
              <a:t>:</a:t>
            </a:r>
            <a:endParaRPr lang="hr-HR" sz="4000" dirty="0"/>
          </a:p>
        </p:txBody>
      </p:sp>
      <p:sp>
        <p:nvSpPr>
          <p:cNvPr id="4099" name="Content Placeholder 2"/>
          <p:cNvSpPr>
            <a:spLocks noGrp="1"/>
          </p:cNvSpPr>
          <p:nvPr>
            <p:ph idx="1"/>
          </p:nvPr>
        </p:nvSpPr>
        <p:spPr>
          <a:xfrm>
            <a:off x="457199" y="2100263"/>
            <a:ext cx="8229600" cy="1836737"/>
          </a:xfrm>
        </p:spPr>
        <p:txBody>
          <a:bodyPr/>
          <a:lstStyle/>
          <a:p>
            <a:pPr marL="514350" indent="-514350" eaLnBrk="1" hangingPunct="1">
              <a:buFont typeface="Calibri" pitchFamily="34" charset="0"/>
              <a:buAutoNum type="alphaUcPeriod"/>
            </a:pPr>
            <a:r>
              <a:rPr lang="hr-HR" altLang="sr-Latn-RS" sz="3000" dirty="0"/>
              <a:t>Između 15. studenog i 15. prosinca.</a:t>
            </a:r>
          </a:p>
          <a:p>
            <a:pPr marL="514350" indent="-514350" eaLnBrk="1" hangingPunct="1">
              <a:buFont typeface="Calibri" pitchFamily="34" charset="0"/>
              <a:buAutoNum type="alphaUcPeriod"/>
            </a:pPr>
            <a:r>
              <a:rPr lang="hr-HR" altLang="sr-Latn-RS" sz="3000" dirty="0"/>
              <a:t>Između 25. travnja i 25. svibnja.</a:t>
            </a:r>
          </a:p>
          <a:p>
            <a:pPr marL="514350" indent="-514350" eaLnBrk="1" hangingPunct="1">
              <a:buFont typeface="Calibri" pitchFamily="34" charset="0"/>
              <a:buAutoNum type="alphaUcPeriod"/>
            </a:pPr>
            <a:r>
              <a:rPr lang="hr-HR" altLang="sr-Latn-RS" sz="3000" dirty="0"/>
              <a:t>Između 1. srpnja i 1. kolovoza.</a:t>
            </a:r>
          </a:p>
        </p:txBody>
      </p:sp>
      <p:sp>
        <p:nvSpPr>
          <p:cNvPr id="5" name="Rectangle 4"/>
          <p:cNvSpPr>
            <a:spLocks noChangeArrowheads="1"/>
          </p:cNvSpPr>
          <p:nvPr/>
        </p:nvSpPr>
        <p:spPr bwMode="auto">
          <a:xfrm>
            <a:off x="457199" y="3803968"/>
            <a:ext cx="83867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a:t>
            </a:r>
          </a:p>
        </p:txBody>
      </p:sp>
      <p:sp>
        <p:nvSpPr>
          <p:cNvPr id="2" name="Rezervirano mjesto podnožja 1"/>
          <p:cNvSpPr>
            <a:spLocks noGrp="1"/>
          </p:cNvSpPr>
          <p:nvPr>
            <p:ph type="ftr" sz="quarter" idx="11"/>
          </p:nvPr>
        </p:nvSpPr>
        <p:spPr/>
        <p:txBody>
          <a:bodyPr/>
          <a:lstStyle/>
          <a:p>
            <a:pPr>
              <a:defRPr/>
            </a:pPr>
            <a:r>
              <a:rPr lang="nb-NO" dirty="0"/>
              <a:t>© PRAGMA www.udruga-pragma.hr</a:t>
            </a:r>
            <a:endParaRPr lang="en-GB" dirty="0"/>
          </a:p>
        </p:txBody>
      </p:sp>
      <p:sp>
        <p:nvSpPr>
          <p:cNvPr id="9" name="Rectangle 8"/>
          <p:cNvSpPr>
            <a:spLocks noChangeArrowheads="1"/>
          </p:cNvSpPr>
          <p:nvPr/>
        </p:nvSpPr>
        <p:spPr bwMode="auto">
          <a:xfrm>
            <a:off x="378617" y="4715298"/>
            <a:ext cx="8386764" cy="1477328"/>
          </a:xfrm>
          <a:prstGeom prst="rect">
            <a:avLst/>
          </a:prstGeom>
          <a:solidFill>
            <a:schemeClr val="accent5">
              <a:lumMod val="75000"/>
            </a:schemeClr>
          </a:solidFill>
          <a:ln w="9525">
            <a:noFill/>
            <a:miter lim="800000"/>
            <a:headEnd/>
            <a:tailEnd/>
          </a:ln>
          <a:effectLst>
            <a:outerShdw dist="20000" dir="5400000" rotWithShape="0">
              <a:srgbClr val="808080">
                <a:alpha val="37999"/>
              </a:srgbClr>
            </a:outerShdw>
          </a:effectLst>
        </p:spPr>
        <p:txBody>
          <a:bodyPr wrap="square">
            <a:spAutoFit/>
          </a:bodyPr>
          <a:lstStyle/>
          <a:p>
            <a:pPr>
              <a:defRPr/>
            </a:pPr>
            <a:r>
              <a:rPr lang="hr-HR" dirty="0">
                <a:solidFill>
                  <a:schemeClr val="bg1"/>
                </a:solidFill>
                <a:latin typeface="Arial" panose="020B0604020202020204" pitchFamily="34" charset="0"/>
                <a:cs typeface="Arial" panose="020B0604020202020204" pitchFamily="34" charset="0"/>
              </a:rPr>
              <a:t>Mjesec borbe protiv ovisnosti obilježava se svake godine kako bi se povećala svijesti ljudi o problemu ovisnosti u Hrvatskoj i kako bi se potaknula šira javnost da sudjeluje u smanjivanju i iskorjenjivanju ovisnosti (ne samo stručnjaci). Više o Mjesecu možete pročitati na mrežnim stranicama Nastavnog zavoda za javno zdravstvo „dr. Andrija Štampar” http://bit.ly/2zZmQl0. </a:t>
            </a:r>
          </a:p>
        </p:txBody>
      </p:sp>
      <p:sp>
        <p:nvSpPr>
          <p:cNvPr id="3" name="TekstniOkvir 2"/>
          <p:cNvSpPr txBox="1"/>
          <p:nvPr/>
        </p:nvSpPr>
        <p:spPr>
          <a:xfrm>
            <a:off x="457199" y="4202161"/>
            <a:ext cx="7962900" cy="461665"/>
          </a:xfrm>
          <a:prstGeom prst="rect">
            <a:avLst/>
          </a:prstGeom>
          <a:noFill/>
        </p:spPr>
        <p:txBody>
          <a:bodyPr wrap="square" rtlCol="0">
            <a:spAutoFit/>
          </a:bodyPr>
          <a:lstStyle/>
          <a:p>
            <a:r>
              <a:rPr lang="hr-HR" altLang="sr-Latn-RS" sz="2400" dirty="0">
                <a:solidFill>
                  <a:srgbClr val="31859C"/>
                </a:solidFill>
                <a:latin typeface="+mn-lt"/>
              </a:rPr>
              <a:t>A. U razdoblju između 15. studenog i 15. prosinca svake godine</a:t>
            </a:r>
            <a:endParaRPr lang="en-GB" altLang="sr-Latn-RS" sz="2400" dirty="0">
              <a:latin typeface="+mn-lt"/>
            </a:endParaRPr>
          </a:p>
        </p:txBody>
      </p:sp>
    </p:spTree>
    <p:extLst>
      <p:ext uri="{BB962C8B-B14F-4D97-AF65-F5344CB8AC3E}">
        <p14:creationId xmlns:p14="http://schemas.microsoft.com/office/powerpoint/2010/main" val="289580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90488"/>
            <a:ext cx="8229600" cy="1439862"/>
          </a:xfrm>
        </p:spPr>
        <p:txBody>
          <a:bodyPr/>
          <a:lstStyle/>
          <a:p>
            <a:pPr eaLnBrk="1" hangingPunct="1"/>
            <a:r>
              <a:rPr lang="hr-HR" altLang="sr-Latn-RS" sz="3600" b="1" dirty="0"/>
              <a:t>2. Koji od ponuđenih odgovora najbolje definira zdravlje </a:t>
            </a:r>
            <a:r>
              <a:rPr lang="hr-HR" altLang="sr-Latn-RS" sz="3600" b="1" dirty="0">
                <a:solidFill>
                  <a:srgbClr val="31859C"/>
                </a:solidFill>
              </a:rPr>
              <a:t>(2 boda)</a:t>
            </a:r>
            <a:r>
              <a:rPr lang="hr-HR" altLang="sr-Latn-RS" sz="3600" b="1" dirty="0"/>
              <a:t>:</a:t>
            </a:r>
            <a:endParaRPr lang="hr-HR" altLang="sr-Latn-RS" sz="4000" dirty="0"/>
          </a:p>
        </p:txBody>
      </p:sp>
      <p:sp>
        <p:nvSpPr>
          <p:cNvPr id="5123" name="Content Placeholder 2"/>
          <p:cNvSpPr>
            <a:spLocks noGrp="1"/>
          </p:cNvSpPr>
          <p:nvPr>
            <p:ph idx="1"/>
          </p:nvPr>
        </p:nvSpPr>
        <p:spPr>
          <a:xfrm>
            <a:off x="457200" y="1566863"/>
            <a:ext cx="8229600" cy="2463800"/>
          </a:xfrm>
        </p:spPr>
        <p:txBody>
          <a:bodyPr/>
          <a:lstStyle/>
          <a:p>
            <a:pPr marL="514350" indent="-514350" eaLnBrk="1" hangingPunct="1">
              <a:buFont typeface="Calibri" pitchFamily="34" charset="0"/>
              <a:buAutoNum type="alphaUcPeriod"/>
            </a:pPr>
            <a:r>
              <a:rPr lang="hr-HR" altLang="sr-Latn-RS" sz="3000" dirty="0"/>
              <a:t>Zdravlje je stanje tjelesnog blagostanja.</a:t>
            </a:r>
          </a:p>
          <a:p>
            <a:pPr marL="514350" indent="-514350" eaLnBrk="1" hangingPunct="1">
              <a:buFont typeface="Calibri" pitchFamily="34" charset="0"/>
              <a:buAutoNum type="alphaUcPeriod"/>
            </a:pPr>
            <a:r>
              <a:rPr lang="hr-HR" altLang="sr-Latn-RS" sz="3000" dirty="0"/>
              <a:t>Zdravlje je stanje tjelesnog, duševnog i socijalnog blagostanja.</a:t>
            </a:r>
          </a:p>
          <a:p>
            <a:pPr marL="514350" indent="-514350" eaLnBrk="1" hangingPunct="1">
              <a:buFont typeface="Calibri" pitchFamily="34" charset="0"/>
              <a:buAutoNum type="alphaUcPeriod"/>
            </a:pPr>
            <a:r>
              <a:rPr lang="hr-HR" altLang="sr-Latn-RS" sz="3000" dirty="0"/>
              <a:t>Zdravlje je odsustvo bolesti i iznemoglosti.</a:t>
            </a:r>
          </a:p>
        </p:txBody>
      </p:sp>
      <p:sp>
        <p:nvSpPr>
          <p:cNvPr id="5" name="Rectangle 4"/>
          <p:cNvSpPr>
            <a:spLocks noChangeArrowheads="1"/>
          </p:cNvSpPr>
          <p:nvPr/>
        </p:nvSpPr>
        <p:spPr bwMode="auto">
          <a:xfrm>
            <a:off x="457200" y="3946525"/>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7" name="Rectangle 6"/>
          <p:cNvSpPr>
            <a:spLocks noChangeArrowheads="1"/>
          </p:cNvSpPr>
          <p:nvPr/>
        </p:nvSpPr>
        <p:spPr bwMode="auto">
          <a:xfrm>
            <a:off x="457200" y="4316413"/>
            <a:ext cx="8493125" cy="461962"/>
          </a:xfrm>
          <a:prstGeom prst="rect">
            <a:avLst/>
          </a:prstGeom>
          <a:noFill/>
          <a:ln w="9525">
            <a:noFill/>
            <a:miter lim="800000"/>
            <a:headEnd/>
            <a:tailEnd/>
          </a:ln>
        </p:spPr>
        <p:txBody>
          <a:bodyPr>
            <a:spAutoFit/>
          </a:bodyPr>
          <a:lstStyle/>
          <a:p>
            <a:pPr>
              <a:defRPr/>
            </a:pPr>
            <a:r>
              <a:rPr lang="hr-HR" sz="2400" dirty="0">
                <a:solidFill>
                  <a:srgbClr val="31859C"/>
                </a:solidFill>
                <a:latin typeface="+mn-lt"/>
                <a:cs typeface="+mn-cs"/>
              </a:rPr>
              <a:t>B. Zdravlje je stanje tjelesnog, duševnog i socijalnog blagostanja</a:t>
            </a:r>
            <a:r>
              <a:rPr lang="hr-HR" sz="2400" dirty="0">
                <a:solidFill>
                  <a:schemeClr val="accent5">
                    <a:lumMod val="50000"/>
                  </a:schemeClr>
                </a:solidFill>
                <a:latin typeface="+mn-lt"/>
                <a:cs typeface="+mn-cs"/>
              </a:rPr>
              <a:t>.</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4857750"/>
            <a:ext cx="8280400" cy="1477328"/>
          </a:xfrm>
          <a:prstGeom prst="rect">
            <a:avLst/>
          </a:prstGeom>
          <a:solidFill>
            <a:schemeClr val="accent5">
              <a:lumMod val="75000"/>
            </a:schemeClr>
          </a:solidFill>
          <a:ln w="9525">
            <a:noFill/>
            <a:miter lim="800000"/>
            <a:headEnd/>
            <a:tailEnd/>
          </a:ln>
          <a:effectLst>
            <a:outerShdw dist="20000" dir="5400000" rotWithShape="0">
              <a:srgbClr val="808080">
                <a:alpha val="37999"/>
              </a:srgbClr>
            </a:outerShdw>
          </a:effectLst>
        </p:spPr>
        <p:txBody>
          <a:bodyPr>
            <a:spAutoFit/>
          </a:bodyPr>
          <a:lstStyle/>
          <a:p>
            <a:pPr>
              <a:defRPr/>
            </a:pPr>
            <a:r>
              <a:rPr lang="hr-HR" dirty="0">
                <a:solidFill>
                  <a:schemeClr val="bg1"/>
                </a:solidFill>
                <a:latin typeface="Arial" panose="020B0604020202020204" pitchFamily="34" charset="0"/>
                <a:cs typeface="Arial" panose="020B0604020202020204" pitchFamily="34" charset="0"/>
              </a:rPr>
              <a:t>Prema definiciji Svjetske zdravstvene organizacije, zdravlje je stanje potpunog tjelesnog, duševnog i socijalnog blagostanja, a ne samo odsustvo bolesti i iznemoglosti. </a:t>
            </a:r>
            <a:r>
              <a:rPr lang="vi-VN" dirty="0">
                <a:solidFill>
                  <a:schemeClr val="bg1"/>
                </a:solidFill>
                <a:latin typeface="Arial" panose="020B0604020202020204" pitchFamily="34" charset="0"/>
                <a:cs typeface="Arial" panose="020B0604020202020204" pitchFamily="34" charset="0"/>
              </a:rPr>
              <a:t>Da bi</a:t>
            </a:r>
            <a:r>
              <a:rPr lang="hr-HR" dirty="0">
                <a:solidFill>
                  <a:schemeClr val="bg1"/>
                </a:solidFill>
                <a:latin typeface="Arial" panose="020B0604020202020204" pitchFamily="34" charset="0"/>
                <a:cs typeface="Arial" panose="020B0604020202020204" pitchFamily="34" charset="0"/>
              </a:rPr>
              <a:t>smo</a:t>
            </a:r>
            <a:r>
              <a:rPr lang="vi-VN" dirty="0">
                <a:solidFill>
                  <a:schemeClr val="bg1"/>
                </a:solidFill>
                <a:latin typeface="Arial" panose="020B0604020202020204" pitchFamily="34" charset="0"/>
                <a:cs typeface="Arial" panose="020B0604020202020204" pitchFamily="34" charset="0"/>
              </a:rPr>
              <a:t> zadovoljili sve ove uvjete</a:t>
            </a:r>
            <a:r>
              <a:rPr lang="hr-HR" dirty="0">
                <a:solidFill>
                  <a:schemeClr val="bg1"/>
                </a:solidFill>
                <a:latin typeface="Arial" panose="020B0604020202020204" pitchFamily="34" charset="0"/>
                <a:cs typeface="Arial" panose="020B0604020202020204" pitchFamily="34" charset="0"/>
              </a:rPr>
              <a:t>,</a:t>
            </a:r>
            <a:r>
              <a:rPr lang="vi-VN" dirty="0">
                <a:solidFill>
                  <a:schemeClr val="bg1"/>
                </a:solidFill>
                <a:latin typeface="Arial" panose="020B0604020202020204" pitchFamily="34" charset="0"/>
                <a:cs typeface="Arial" panose="020B0604020202020204" pitchFamily="34" charset="0"/>
              </a:rPr>
              <a:t> važno je da od najranijeg djetinjstva stječemo zdrave životne navike i shvatimo da je naše zdravlje u međuodnosu s okolinom. Zdravlje je potrebno čuvati i izgrađivati.</a:t>
            </a:r>
            <a:endParaRPr lang="hr-HR" dirty="0">
              <a:solidFill>
                <a:schemeClr val="bg1"/>
              </a:solidFill>
              <a:latin typeface="Arial" panose="020B0604020202020204" pitchFamily="34" charset="0"/>
              <a:cs typeface="Arial" panose="020B0604020202020204" pitchFamily="34" charset="0"/>
            </a:endParaRPr>
          </a:p>
        </p:txBody>
      </p:sp>
      <p:sp>
        <p:nvSpPr>
          <p:cNvPr id="2" name="Rezervirano mjesto podnožja 1"/>
          <p:cNvSpPr>
            <a:spLocks noGrp="1"/>
          </p:cNvSpPr>
          <p:nvPr>
            <p:ph type="ftr" sz="quarter" idx="11"/>
          </p:nvPr>
        </p:nvSpPr>
        <p:spPr>
          <a:xfrm>
            <a:off x="3124200" y="6489700"/>
            <a:ext cx="2895600" cy="368300"/>
          </a:xfrm>
        </p:spPr>
        <p:txBody>
          <a:bodyPr/>
          <a:lstStyle/>
          <a:p>
            <a:pPr>
              <a:defRPr/>
            </a:pPr>
            <a:r>
              <a:rPr lang="nb-NO"/>
              <a:t>© PRAGMA www.udruga-pragma.hr</a:t>
            </a:r>
            <a:endParaRPr lang="en-GB"/>
          </a:p>
        </p:txBody>
      </p:sp>
    </p:spTree>
    <p:extLst>
      <p:ext uri="{BB962C8B-B14F-4D97-AF65-F5344CB8AC3E}">
        <p14:creationId xmlns:p14="http://schemas.microsoft.com/office/powerpoint/2010/main" val="2443657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90488"/>
            <a:ext cx="8229600" cy="1439862"/>
          </a:xfrm>
        </p:spPr>
        <p:txBody>
          <a:bodyPr/>
          <a:lstStyle/>
          <a:p>
            <a:pPr eaLnBrk="1" hangingPunct="1">
              <a:defRPr/>
            </a:pPr>
            <a:r>
              <a:rPr lang="hr-HR" sz="3600" b="1" dirty="0"/>
              <a:t>3. Riječ koja najbolje opisuje što je ovisnost je </a:t>
            </a:r>
            <a:r>
              <a:rPr lang="hr-HR" sz="3600" b="1" dirty="0">
                <a:solidFill>
                  <a:schemeClr val="accent5">
                    <a:lumMod val="75000"/>
                  </a:schemeClr>
                </a:solidFill>
              </a:rPr>
              <a:t>(2 boda)</a:t>
            </a:r>
            <a:r>
              <a:rPr lang="hr-HR" sz="3600" b="1" dirty="0"/>
              <a:t>:</a:t>
            </a:r>
            <a:endParaRPr lang="hr-HR" sz="4000" dirty="0"/>
          </a:p>
        </p:txBody>
      </p:sp>
      <p:sp>
        <p:nvSpPr>
          <p:cNvPr id="6147" name="Content Placeholder 2"/>
          <p:cNvSpPr>
            <a:spLocks noGrp="1"/>
          </p:cNvSpPr>
          <p:nvPr>
            <p:ph idx="1"/>
          </p:nvPr>
        </p:nvSpPr>
        <p:spPr>
          <a:xfrm>
            <a:off x="457200" y="1566863"/>
            <a:ext cx="8229600" cy="2463800"/>
          </a:xfrm>
        </p:spPr>
        <p:txBody>
          <a:bodyPr/>
          <a:lstStyle/>
          <a:p>
            <a:pPr marL="514350" indent="-514350" eaLnBrk="1" hangingPunct="1">
              <a:buFont typeface="Calibri" pitchFamily="34" charset="0"/>
              <a:buAutoNum type="alphaUcPeriod"/>
            </a:pPr>
            <a:r>
              <a:rPr lang="hr-HR" altLang="sr-Latn-RS" sz="2800" dirty="0"/>
              <a:t>Navika/porok (stalno i voljno ponavljanje nečega što nam godi).</a:t>
            </a:r>
            <a:endParaRPr lang="hr-HR" altLang="sr-Latn-RS" sz="3000" dirty="0"/>
          </a:p>
          <a:p>
            <a:pPr marL="514350" indent="-514350" eaLnBrk="1" hangingPunct="1">
              <a:buFont typeface="Calibri" pitchFamily="34" charset="0"/>
              <a:buAutoNum type="alphaUcPeriod"/>
            </a:pPr>
            <a:r>
              <a:rPr lang="hr-HR" altLang="sr-Latn-RS" sz="2800" dirty="0"/>
              <a:t>Poremećaj.</a:t>
            </a:r>
            <a:endParaRPr lang="hr-HR" altLang="sr-Latn-RS" sz="3000" dirty="0"/>
          </a:p>
          <a:p>
            <a:pPr marL="514350" indent="-514350" eaLnBrk="1" hangingPunct="1">
              <a:buFont typeface="Calibri" pitchFamily="34" charset="0"/>
              <a:buAutoNum type="alphaUcPeriod"/>
            </a:pPr>
            <a:r>
              <a:rPr lang="hr-HR" altLang="sr-Latn-RS" sz="2800" dirty="0"/>
              <a:t>Bolest.</a:t>
            </a:r>
            <a:endParaRPr lang="hr-HR" altLang="sr-Latn-RS" sz="3000" dirty="0"/>
          </a:p>
        </p:txBody>
      </p:sp>
      <p:sp>
        <p:nvSpPr>
          <p:cNvPr id="5" name="Rectangle 4"/>
          <p:cNvSpPr>
            <a:spLocks noChangeArrowheads="1"/>
          </p:cNvSpPr>
          <p:nvPr/>
        </p:nvSpPr>
        <p:spPr bwMode="auto">
          <a:xfrm>
            <a:off x="457200" y="3754438"/>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7" name="Rectangle 6"/>
          <p:cNvSpPr>
            <a:spLocks noChangeArrowheads="1"/>
          </p:cNvSpPr>
          <p:nvPr/>
        </p:nvSpPr>
        <p:spPr bwMode="auto">
          <a:xfrm>
            <a:off x="457200" y="4124325"/>
            <a:ext cx="8493125" cy="461963"/>
          </a:xfrm>
          <a:prstGeom prst="rect">
            <a:avLst/>
          </a:prstGeom>
          <a:noFill/>
          <a:ln w="9525">
            <a:noFill/>
            <a:miter lim="800000"/>
            <a:headEnd/>
            <a:tailEnd/>
          </a:ln>
        </p:spPr>
        <p:txBody>
          <a:bodyPr>
            <a:spAutoFit/>
          </a:bodyPr>
          <a:lstStyle/>
          <a:p>
            <a:pPr>
              <a:defRPr/>
            </a:pPr>
            <a:r>
              <a:rPr lang="hr-HR" sz="2400" dirty="0">
                <a:solidFill>
                  <a:srgbClr val="31859C"/>
                </a:solidFill>
                <a:latin typeface="+mn-lt"/>
                <a:cs typeface="+mn-cs"/>
              </a:rPr>
              <a:t>C. Bolest.</a:t>
            </a:r>
            <a:endParaRPr lang="en-GB" sz="2400" dirty="0">
              <a:solidFill>
                <a:srgbClr val="31859C"/>
              </a:solidFill>
              <a:latin typeface="+mn-lt"/>
              <a:cs typeface="+mn-cs"/>
            </a:endParaRPr>
          </a:p>
        </p:txBody>
      </p:sp>
      <p:sp>
        <p:nvSpPr>
          <p:cNvPr id="6" name="Rectangle 5"/>
          <p:cNvSpPr>
            <a:spLocks noChangeArrowheads="1"/>
          </p:cNvSpPr>
          <p:nvPr/>
        </p:nvSpPr>
        <p:spPr bwMode="auto">
          <a:xfrm>
            <a:off x="406400" y="4757738"/>
            <a:ext cx="8280400" cy="1631216"/>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Arial" panose="020B0604020202020204" pitchFamily="34" charset="0"/>
                <a:cs typeface="Arial" panose="020B0604020202020204" pitchFamily="34" charset="0"/>
              </a:rPr>
              <a:t>Ovisnost je bolest jer ostavlja dugotrajne negativne fizičke, psihičke, ali i društvene posljedice na osobu: razna oštećenja organa i/ili bolesti poput raka, loše pamćenje, teškoće s učenjem, loše obavljanje svakodnevnih zadataka, izoliranost iz društva, nezaposlenost, kriminalitet…</a:t>
            </a:r>
          </a:p>
        </p:txBody>
      </p:sp>
      <p:sp>
        <p:nvSpPr>
          <p:cNvPr id="2" name="Rezervirano mjesto podnožja 1"/>
          <p:cNvSpPr>
            <a:spLocks noGrp="1"/>
          </p:cNvSpPr>
          <p:nvPr>
            <p:ph type="ftr" sz="quarter" idx="11"/>
          </p:nvPr>
        </p:nvSpPr>
        <p:spPr>
          <a:xfrm>
            <a:off x="3124200" y="6475413"/>
            <a:ext cx="2895600" cy="382587"/>
          </a:xfrm>
        </p:spPr>
        <p:txBody>
          <a:bodyPr/>
          <a:lstStyle/>
          <a:p>
            <a:pPr>
              <a:defRPr/>
            </a:pPr>
            <a:r>
              <a:rPr lang="nb-NO" dirty="0"/>
              <a:t>© PRAGMA www.udruga-pragma.hr</a:t>
            </a:r>
            <a:endParaRPr lang="en-GB" dirty="0"/>
          </a:p>
        </p:txBody>
      </p:sp>
    </p:spTree>
    <p:extLst>
      <p:ext uri="{BB962C8B-B14F-4D97-AF65-F5344CB8AC3E}">
        <p14:creationId xmlns:p14="http://schemas.microsoft.com/office/powerpoint/2010/main" val="1365064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566740"/>
            <a:ext cx="8229600" cy="1079500"/>
          </a:xfrm>
        </p:spPr>
        <p:txBody>
          <a:bodyPr/>
          <a:lstStyle/>
          <a:p>
            <a:pPr eaLnBrk="1" hangingPunct="1">
              <a:defRPr/>
            </a:pPr>
            <a:r>
              <a:rPr lang="hr-HR" sz="3400" b="1" dirty="0"/>
              <a:t>4. Kada govorimo o bolesti ovisnosti, mislimo isključivo na fizičku ovisnost</a:t>
            </a:r>
            <a:br>
              <a:rPr lang="hr-HR" sz="3600" b="1" dirty="0"/>
            </a:br>
            <a:r>
              <a:rPr lang="hr-HR" sz="3400" b="1" dirty="0"/>
              <a:t> </a:t>
            </a:r>
            <a:r>
              <a:rPr lang="hr-HR" sz="3400" b="1" dirty="0">
                <a:solidFill>
                  <a:srgbClr val="31859C"/>
                </a:solidFill>
              </a:rPr>
              <a:t>(2 boda)</a:t>
            </a:r>
            <a:r>
              <a:rPr lang="hr-HR" sz="3400" b="1" dirty="0"/>
              <a:t>:</a:t>
            </a:r>
            <a:r>
              <a:rPr lang="hr-HR" sz="3400" b="1" dirty="0">
                <a:solidFill>
                  <a:srgbClr val="31859C"/>
                </a:solidFill>
              </a:rPr>
              <a:t> </a:t>
            </a:r>
            <a:endParaRPr lang="hr-HR" sz="3400" dirty="0">
              <a:solidFill>
                <a:srgbClr val="31859C"/>
              </a:solidFill>
            </a:endParaRPr>
          </a:p>
        </p:txBody>
      </p:sp>
      <p:sp>
        <p:nvSpPr>
          <p:cNvPr id="8195" name="Content Placeholder 2"/>
          <p:cNvSpPr>
            <a:spLocks noGrp="1"/>
          </p:cNvSpPr>
          <p:nvPr>
            <p:ph idx="1"/>
          </p:nvPr>
        </p:nvSpPr>
        <p:spPr>
          <a:xfrm>
            <a:off x="457201" y="1939732"/>
            <a:ext cx="8229600" cy="795336"/>
          </a:xfrm>
        </p:spPr>
        <p:txBody>
          <a:bodyPr/>
          <a:lstStyle/>
          <a:p>
            <a:pPr marL="514350" indent="-514350" eaLnBrk="1" hangingPunct="1">
              <a:buAutoNum type="alphaUcPeriod"/>
            </a:pPr>
            <a:r>
              <a:rPr lang="hr-HR" altLang="sr-Latn-RS" sz="3000" dirty="0"/>
              <a:t>Točno.					              B. Netočno.</a:t>
            </a:r>
          </a:p>
        </p:txBody>
      </p:sp>
      <p:sp>
        <p:nvSpPr>
          <p:cNvPr id="5" name="Rectangle 4"/>
          <p:cNvSpPr>
            <a:spLocks noChangeArrowheads="1"/>
          </p:cNvSpPr>
          <p:nvPr/>
        </p:nvSpPr>
        <p:spPr bwMode="auto">
          <a:xfrm>
            <a:off x="406400" y="2670773"/>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6" name="Rectangle 5"/>
          <p:cNvSpPr>
            <a:spLocks noChangeArrowheads="1"/>
          </p:cNvSpPr>
          <p:nvPr/>
        </p:nvSpPr>
        <p:spPr bwMode="auto">
          <a:xfrm>
            <a:off x="191690" y="3530405"/>
            <a:ext cx="8760619" cy="2585323"/>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wrap="square">
            <a:spAutoFit/>
          </a:bodyPr>
          <a:lstStyle/>
          <a:p>
            <a:pPr>
              <a:defRPr/>
            </a:pPr>
            <a:r>
              <a:rPr lang="hr-HR" dirty="0">
                <a:solidFill>
                  <a:schemeClr val="bg1"/>
                </a:solidFill>
                <a:latin typeface="Arial" panose="020B0604020202020204" pitchFamily="34" charset="0"/>
                <a:cs typeface="Arial" panose="020B0604020202020204" pitchFamily="34" charset="0"/>
              </a:rPr>
              <a:t>Ovisnost se odnosi na psihičko i (katkad) fizičko stanje. Samostalna fizička ovisnost je ustvari rijetka. Ona podrazumijeva promjene u funkcioniranju organizma – tijelo  traži sve veće doze, a ako se prestane uzimati neko sredstvo (alkohol, droga…), tijelo se npr. trese, javlja se bol, proljev i dr. simptomi. Psihička ovisnost se odnosi na činjenicu da ovisnik, usprkos tome što je svjestan štetnih posljedica (zdravstvenih, socijalnih, psihičkih…), povremeno ili redovito ponavlja štetne radnje (pije, drogira se, uplaćuje listiće, igra igrice…) kako bi održao osjećaj dobrog psihičkog stanja i zadovoljstva. Ovisnik nije više u mogućnosti kontrolirati žudnju za određenim sredstvom.</a:t>
            </a:r>
          </a:p>
        </p:txBody>
      </p:sp>
      <p:sp>
        <p:nvSpPr>
          <p:cNvPr id="2" name="Rezervirano mjesto podnožja 1"/>
          <p:cNvSpPr>
            <a:spLocks noGrp="1"/>
          </p:cNvSpPr>
          <p:nvPr>
            <p:ph type="ftr" sz="quarter" idx="11"/>
          </p:nvPr>
        </p:nvSpPr>
        <p:spPr>
          <a:xfrm>
            <a:off x="3124200" y="6465888"/>
            <a:ext cx="2895600" cy="392112"/>
          </a:xfrm>
        </p:spPr>
        <p:txBody>
          <a:bodyPr/>
          <a:lstStyle/>
          <a:p>
            <a:pPr>
              <a:defRPr/>
            </a:pPr>
            <a:r>
              <a:rPr lang="nb-NO" dirty="0"/>
              <a:t>© PRAGMA www.udruga-pragma.hr</a:t>
            </a:r>
            <a:endParaRPr lang="en-GB" dirty="0"/>
          </a:p>
        </p:txBody>
      </p:sp>
      <p:sp>
        <p:nvSpPr>
          <p:cNvPr id="3" name="TekstniOkvir 2"/>
          <p:cNvSpPr txBox="1"/>
          <p:nvPr/>
        </p:nvSpPr>
        <p:spPr>
          <a:xfrm>
            <a:off x="2720019" y="2703070"/>
            <a:ext cx="4000500" cy="461665"/>
          </a:xfrm>
          <a:prstGeom prst="rect">
            <a:avLst/>
          </a:prstGeom>
          <a:noFill/>
        </p:spPr>
        <p:txBody>
          <a:bodyPr wrap="square" rtlCol="0">
            <a:spAutoFit/>
          </a:bodyPr>
          <a:lstStyle/>
          <a:p>
            <a:r>
              <a:rPr lang="hr-HR" sz="2400" dirty="0">
                <a:solidFill>
                  <a:srgbClr val="31859C"/>
                </a:solidFill>
                <a:latin typeface="+mn-lt"/>
              </a:rPr>
              <a:t> B. Netočno</a:t>
            </a:r>
            <a:endParaRPr lang="en-US" sz="2400" dirty="0">
              <a:solidFill>
                <a:srgbClr val="31859C"/>
              </a:solidFill>
              <a:latin typeface="+mn-lt"/>
            </a:endParaRPr>
          </a:p>
        </p:txBody>
      </p:sp>
    </p:spTree>
    <p:extLst>
      <p:ext uri="{BB962C8B-B14F-4D97-AF65-F5344CB8AC3E}">
        <p14:creationId xmlns:p14="http://schemas.microsoft.com/office/powerpoint/2010/main" val="2338586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230188"/>
            <a:ext cx="8580438" cy="1439862"/>
          </a:xfrm>
        </p:spPr>
        <p:txBody>
          <a:bodyPr/>
          <a:lstStyle/>
          <a:p>
            <a:pPr eaLnBrk="1" hangingPunct="1">
              <a:defRPr/>
            </a:pPr>
            <a:r>
              <a:rPr lang="hr-HR" sz="3000" b="1" dirty="0"/>
              <a:t>5. Što od sljedećeg može postati ovisnost, osim droga, alkohola i cigareta (</a:t>
            </a:r>
            <a:r>
              <a:rPr lang="hr-HR" sz="3000" b="1" i="1" dirty="0"/>
              <a:t>moguće je više odgovora</a:t>
            </a:r>
            <a:r>
              <a:rPr lang="hr-HR" sz="3000" b="1" dirty="0"/>
              <a:t>)? </a:t>
            </a:r>
            <a:br>
              <a:rPr lang="hr-HR" sz="3000" b="1" dirty="0"/>
            </a:br>
            <a:r>
              <a:rPr lang="hr-HR" sz="3000" b="1" dirty="0">
                <a:solidFill>
                  <a:schemeClr val="accent5">
                    <a:lumMod val="75000"/>
                  </a:schemeClr>
                </a:solidFill>
              </a:rPr>
              <a:t>(1 bod)</a:t>
            </a:r>
            <a:endParaRPr lang="hr-HR" sz="3000" dirty="0"/>
          </a:p>
        </p:txBody>
      </p:sp>
      <p:sp>
        <p:nvSpPr>
          <p:cNvPr id="7171" name="Content Placeholder 2"/>
          <p:cNvSpPr>
            <a:spLocks noGrp="1"/>
          </p:cNvSpPr>
          <p:nvPr>
            <p:ph idx="1"/>
          </p:nvPr>
        </p:nvSpPr>
        <p:spPr>
          <a:xfrm>
            <a:off x="457200" y="1970881"/>
            <a:ext cx="8229600" cy="2143919"/>
          </a:xfrm>
        </p:spPr>
        <p:txBody>
          <a:bodyPr numCol="2"/>
          <a:lstStyle/>
          <a:p>
            <a:pPr marL="514350" indent="-514350" eaLnBrk="1" hangingPunct="1">
              <a:buFont typeface="Calibri" pitchFamily="34" charset="0"/>
              <a:buAutoNum type="alphaUcPeriod"/>
            </a:pPr>
            <a:r>
              <a:rPr lang="hr-HR" altLang="sr-Latn-RS" sz="2800" dirty="0"/>
              <a:t>Hrana.</a:t>
            </a:r>
          </a:p>
          <a:p>
            <a:pPr marL="514350" indent="-514350" eaLnBrk="1" hangingPunct="1">
              <a:buFont typeface="Calibri" pitchFamily="34" charset="0"/>
              <a:buAutoNum type="alphaUcPeriod"/>
            </a:pPr>
            <a:r>
              <a:rPr lang="hr-HR" altLang="sr-Latn-RS" sz="2800" dirty="0"/>
              <a:t>Internet.</a:t>
            </a:r>
          </a:p>
          <a:p>
            <a:pPr marL="514350" indent="-514350" eaLnBrk="1" hangingPunct="1">
              <a:buFont typeface="Calibri" pitchFamily="34" charset="0"/>
              <a:buAutoNum type="alphaUcPeriod"/>
            </a:pPr>
            <a:r>
              <a:rPr lang="hr-HR" altLang="sr-Latn-RS" sz="2800" dirty="0"/>
              <a:t>Rad.</a:t>
            </a:r>
          </a:p>
          <a:p>
            <a:pPr marL="514350" indent="-514350" eaLnBrk="1" hangingPunct="1">
              <a:buFont typeface="Calibri" pitchFamily="34" charset="0"/>
              <a:buAutoNum type="alphaUcPeriod"/>
            </a:pPr>
            <a:r>
              <a:rPr lang="hr-HR" altLang="sr-Latn-RS" sz="2800" dirty="0"/>
              <a:t>Kompjutorske igre.</a:t>
            </a:r>
          </a:p>
          <a:p>
            <a:pPr marL="514350" indent="-514350" eaLnBrk="1" hangingPunct="1">
              <a:buFont typeface="Calibri" pitchFamily="34" charset="0"/>
              <a:buAutoNum type="alphaUcPeriod"/>
            </a:pPr>
            <a:endParaRPr lang="hr-HR" altLang="sr-Latn-RS" sz="2800" dirty="0"/>
          </a:p>
          <a:p>
            <a:pPr marL="514350" indent="-514350" eaLnBrk="1" hangingPunct="1">
              <a:buFont typeface="Calibri" pitchFamily="34" charset="0"/>
              <a:buAutoNum type="alphaUcPeriod"/>
            </a:pPr>
            <a:endParaRPr lang="hr-HR" altLang="sr-Latn-RS" sz="2800" dirty="0"/>
          </a:p>
          <a:p>
            <a:pPr marL="514350" indent="-514350" eaLnBrk="1" hangingPunct="1">
              <a:buFont typeface="Calibri" pitchFamily="34" charset="0"/>
              <a:buAutoNum type="alphaUcPeriod"/>
            </a:pPr>
            <a:endParaRPr lang="hr-HR" altLang="sr-Latn-RS" sz="2800" dirty="0"/>
          </a:p>
          <a:p>
            <a:pPr marL="514350" indent="-514350" eaLnBrk="1" hangingPunct="1">
              <a:buFont typeface="Calibri" pitchFamily="34" charset="0"/>
              <a:buAutoNum type="alphaUcPeriod"/>
            </a:pPr>
            <a:r>
              <a:rPr lang="hr-HR" altLang="sr-Latn-RS" sz="2800" dirty="0"/>
              <a:t>Mobitel.</a:t>
            </a:r>
          </a:p>
          <a:p>
            <a:pPr marL="514350" indent="-514350" eaLnBrk="1" hangingPunct="1">
              <a:buFont typeface="Calibri" pitchFamily="34" charset="0"/>
              <a:buAutoNum type="alphaUcPeriod"/>
            </a:pPr>
            <a:r>
              <a:rPr lang="hr-HR" altLang="sr-Latn-RS" sz="2800" dirty="0"/>
              <a:t>Gazirano piće.</a:t>
            </a:r>
          </a:p>
          <a:p>
            <a:pPr marL="514350" indent="-514350" eaLnBrk="1" hangingPunct="1">
              <a:buFont typeface="Calibri" pitchFamily="34" charset="0"/>
              <a:buAutoNum type="alphaUcPeriod"/>
            </a:pPr>
            <a:r>
              <a:rPr lang="hr-HR" altLang="sr-Latn-RS" sz="2800" dirty="0"/>
              <a:t>Klađenje.</a:t>
            </a:r>
          </a:p>
          <a:p>
            <a:pPr marL="514350" indent="-514350" eaLnBrk="1" hangingPunct="1">
              <a:buFont typeface="Calibri" pitchFamily="34" charset="0"/>
              <a:buAutoNum type="alphaUcPeriod"/>
            </a:pPr>
            <a:r>
              <a:rPr lang="hr-HR" altLang="sr-Latn-RS" sz="2800" dirty="0"/>
              <a:t>Sve navedeno.</a:t>
            </a:r>
          </a:p>
          <a:p>
            <a:pPr marL="0" indent="0" eaLnBrk="1" hangingPunct="1">
              <a:buNone/>
            </a:pPr>
            <a:endParaRPr lang="hr-HR" altLang="sr-Latn-RS" sz="2800" dirty="0"/>
          </a:p>
          <a:p>
            <a:pPr marL="514350" indent="-514350" eaLnBrk="1" hangingPunct="1">
              <a:buFont typeface="Calibri" pitchFamily="34" charset="0"/>
              <a:buAutoNum type="alphaUcPeriod"/>
            </a:pPr>
            <a:endParaRPr lang="hr-HR" altLang="sr-Latn-RS" sz="2800" dirty="0"/>
          </a:p>
          <a:p>
            <a:pPr marL="514350" indent="-514350" eaLnBrk="1" hangingPunct="1">
              <a:buFont typeface="Calibri" pitchFamily="34" charset="0"/>
              <a:buAutoNum type="alphaUcPeriod"/>
            </a:pPr>
            <a:endParaRPr lang="hr-HR" altLang="sr-Latn-RS" sz="2800" dirty="0"/>
          </a:p>
        </p:txBody>
      </p:sp>
      <p:sp>
        <p:nvSpPr>
          <p:cNvPr id="5" name="Rectangle 4"/>
          <p:cNvSpPr>
            <a:spLocks noChangeArrowheads="1"/>
          </p:cNvSpPr>
          <p:nvPr/>
        </p:nvSpPr>
        <p:spPr bwMode="auto">
          <a:xfrm>
            <a:off x="457200" y="4205288"/>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7" name="Rectangle 6"/>
          <p:cNvSpPr>
            <a:spLocks noChangeArrowheads="1"/>
          </p:cNvSpPr>
          <p:nvPr/>
        </p:nvSpPr>
        <p:spPr bwMode="auto">
          <a:xfrm>
            <a:off x="457200" y="4575175"/>
            <a:ext cx="8493125" cy="460375"/>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H. Sve navedeno.</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5050993"/>
            <a:ext cx="8280400" cy="1323439"/>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1600" dirty="0">
                <a:solidFill>
                  <a:schemeClr val="bg1"/>
                </a:solidFill>
                <a:latin typeface="Arial" panose="020B0604020202020204" pitchFamily="34" charset="0"/>
                <a:cs typeface="Arial" panose="020B0604020202020204" pitchFamily="34" charset="0"/>
              </a:rPr>
              <a:t>S obzirom na sličnost posljedica, ali i promjena u funkciji (radu) mozga, danas se sve više govori o još nekoliko oblika ovisnosti koje ne uključuju uzimanje </a:t>
            </a:r>
            <a:r>
              <a:rPr lang="hr-HR" sz="1600" dirty="0" err="1">
                <a:solidFill>
                  <a:schemeClr val="bg1"/>
                </a:solidFill>
                <a:latin typeface="Arial" panose="020B0604020202020204" pitchFamily="34" charset="0"/>
                <a:cs typeface="Arial" panose="020B0604020202020204" pitchFamily="34" charset="0"/>
              </a:rPr>
              <a:t>psihoaktivnih</a:t>
            </a:r>
            <a:r>
              <a:rPr lang="hr-HR" sz="1600" dirty="0">
                <a:solidFill>
                  <a:schemeClr val="bg1"/>
                </a:solidFill>
                <a:latin typeface="Arial" panose="020B0604020202020204" pitchFamily="34" charset="0"/>
                <a:cs typeface="Arial" panose="020B0604020202020204" pitchFamily="34" charset="0"/>
              </a:rPr>
              <a:t> tvari (tj. droga, alkohola, cigareta): ovisnost o kockanju, klađenju, hrani, radu, gaziranome piću…. Više o novim ovisnostima pročitajte u sažetku o panel raspravi na mrežnim stranicama Hrvatskog zavoda za javno zdravstvo http://bit.ly/2zea3rA.</a:t>
            </a:r>
          </a:p>
        </p:txBody>
      </p:sp>
      <p:sp>
        <p:nvSpPr>
          <p:cNvPr id="2" name="Rezervirano mjesto podnožja 1"/>
          <p:cNvSpPr>
            <a:spLocks noGrp="1"/>
          </p:cNvSpPr>
          <p:nvPr>
            <p:ph type="ftr" sz="quarter" idx="11"/>
          </p:nvPr>
        </p:nvSpPr>
        <p:spPr>
          <a:xfrm>
            <a:off x="3124200" y="6513513"/>
            <a:ext cx="2895600" cy="344487"/>
          </a:xfrm>
        </p:spPr>
        <p:txBody>
          <a:bodyPr/>
          <a:lstStyle/>
          <a:p>
            <a:pPr>
              <a:defRPr/>
            </a:pPr>
            <a:r>
              <a:rPr lang="nb-NO" dirty="0"/>
              <a:t>© PRAGMA www.udruga-pragma.hr</a:t>
            </a:r>
            <a:endParaRPr lang="en-GB" dirty="0"/>
          </a:p>
        </p:txBody>
      </p:sp>
    </p:spTree>
    <p:extLst>
      <p:ext uri="{BB962C8B-B14F-4D97-AF65-F5344CB8AC3E}">
        <p14:creationId xmlns:p14="http://schemas.microsoft.com/office/powerpoint/2010/main" val="3050907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498476"/>
            <a:ext cx="8229600" cy="1143000"/>
          </a:xfrm>
        </p:spPr>
        <p:txBody>
          <a:bodyPr/>
          <a:lstStyle/>
          <a:p>
            <a:r>
              <a:rPr lang="hr-HR" sz="3200" b="1" dirty="0">
                <a:latin typeface="+mn-lt"/>
              </a:rPr>
              <a:t>6. „Ako mislim da mogu prestati s uzimanjem nekog sredstva ovisnosti, znači da nisam ovisan” </a:t>
            </a:r>
            <a:r>
              <a:rPr lang="hr-HR" sz="3200" b="1" dirty="0">
                <a:solidFill>
                  <a:srgbClr val="31859C"/>
                </a:solidFill>
                <a:latin typeface="+mn-lt"/>
              </a:rPr>
              <a:t>(1 bod)</a:t>
            </a:r>
            <a:r>
              <a:rPr lang="hr-HR" sz="3200" b="1" dirty="0">
                <a:latin typeface="+mn-lt"/>
              </a:rPr>
              <a:t>:</a:t>
            </a:r>
            <a:endParaRPr lang="en-US" sz="3200" b="1" dirty="0">
              <a:latin typeface="+mn-lt"/>
            </a:endParaRPr>
          </a:p>
        </p:txBody>
      </p:sp>
      <p:sp>
        <p:nvSpPr>
          <p:cNvPr id="3" name="Rezervirano mjesto sadržaja 2"/>
          <p:cNvSpPr>
            <a:spLocks noGrp="1"/>
          </p:cNvSpPr>
          <p:nvPr>
            <p:ph idx="1"/>
          </p:nvPr>
        </p:nvSpPr>
        <p:spPr>
          <a:xfrm>
            <a:off x="457200" y="1866901"/>
            <a:ext cx="8229600" cy="1181100"/>
          </a:xfrm>
        </p:spPr>
        <p:txBody>
          <a:bodyPr/>
          <a:lstStyle/>
          <a:p>
            <a:pPr marL="0" indent="0">
              <a:buNone/>
            </a:pPr>
            <a:r>
              <a:rPr lang="hr-HR" dirty="0"/>
              <a:t>A. Točno.</a:t>
            </a:r>
          </a:p>
          <a:p>
            <a:pPr marL="0" indent="0">
              <a:buNone/>
            </a:pPr>
            <a:r>
              <a:rPr lang="hr-HR" dirty="0"/>
              <a:t>B. Netočno.</a:t>
            </a:r>
            <a:endParaRPr lang="en-US" dirty="0"/>
          </a:p>
        </p:txBody>
      </p:sp>
      <p:sp>
        <p:nvSpPr>
          <p:cNvPr id="4" name="Rezervirano mjesto podnožja 3"/>
          <p:cNvSpPr>
            <a:spLocks noGrp="1"/>
          </p:cNvSpPr>
          <p:nvPr>
            <p:ph type="ftr" sz="quarter" idx="11"/>
          </p:nvPr>
        </p:nvSpPr>
        <p:spPr/>
        <p:txBody>
          <a:bodyPr/>
          <a:lstStyle/>
          <a:p>
            <a:pPr>
              <a:defRPr/>
            </a:pPr>
            <a:r>
              <a:rPr lang="nb-NO"/>
              <a:t>© PRAGMA www.udruga-pragma.hr</a:t>
            </a:r>
            <a:endParaRPr lang="en-GB"/>
          </a:p>
        </p:txBody>
      </p:sp>
      <p:sp>
        <p:nvSpPr>
          <p:cNvPr id="5" name="Rectangle 4"/>
          <p:cNvSpPr>
            <a:spLocks noChangeArrowheads="1"/>
          </p:cNvSpPr>
          <p:nvPr/>
        </p:nvSpPr>
        <p:spPr bwMode="auto">
          <a:xfrm>
            <a:off x="457200" y="3250406"/>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6" name="Rectangle 4"/>
          <p:cNvSpPr>
            <a:spLocks noChangeArrowheads="1"/>
          </p:cNvSpPr>
          <p:nvPr/>
        </p:nvSpPr>
        <p:spPr bwMode="auto">
          <a:xfrm>
            <a:off x="457200" y="3712369"/>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solidFill>
                  <a:srgbClr val="31859C"/>
                </a:solidFill>
              </a:rPr>
              <a:t>B. Netočno </a:t>
            </a:r>
            <a:endParaRPr lang="en-GB" altLang="sr-Latn-RS" sz="2400" dirty="0">
              <a:solidFill>
                <a:srgbClr val="31859C"/>
              </a:solidFill>
            </a:endParaRPr>
          </a:p>
        </p:txBody>
      </p:sp>
      <p:sp>
        <p:nvSpPr>
          <p:cNvPr id="8" name="Pravokutnik 7"/>
          <p:cNvSpPr/>
          <p:nvPr/>
        </p:nvSpPr>
        <p:spPr>
          <a:xfrm>
            <a:off x="457200" y="4392136"/>
            <a:ext cx="8064500" cy="2031325"/>
          </a:xfrm>
          <a:prstGeom prst="rect">
            <a:avLst/>
          </a:prstGeom>
          <a:solidFill>
            <a:srgbClr val="31859C"/>
          </a:solidFill>
        </p:spPr>
        <p:txBody>
          <a:bodyPr wrap="square">
            <a:spAutoFit/>
          </a:bodyPr>
          <a:lstStyle/>
          <a:p>
            <a:pPr>
              <a:defRPr/>
            </a:pPr>
            <a:r>
              <a:rPr lang="hr-HR" dirty="0">
                <a:solidFill>
                  <a:schemeClr val="bg1"/>
                </a:solidFill>
              </a:rPr>
              <a:t>Tako često počinje priča teških ovisnika koji su mislili da neko sredstvo uzimaju iz čiste zabave, „gušta” i tvrdili su: „ja mogu, ali ne želim prestati. Kad ću htjeti, učinit ću to bez problema”. Ako već primjećuješ takav stav kod sebe, probaj prestati na mjesec dana i vidi možeš li doista bez te stvari. Ako možeš, ovisno o čemu se radi (npr. pušenje), bolje je da se niti ne nastaviš „igrati s vatrom”. Ukoliko se radi o nečemu što u razumnoj količini ne šteti (npr. igranje igrica), pripazi na umjerenost!</a:t>
            </a:r>
          </a:p>
        </p:txBody>
      </p:sp>
    </p:spTree>
    <p:extLst>
      <p:ext uri="{BB962C8B-B14F-4D97-AF65-F5344CB8AC3E}">
        <p14:creationId xmlns:p14="http://schemas.microsoft.com/office/powerpoint/2010/main" val="70364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900" decel="100000" fill="hold"/>
                                        <p:tgtEl>
                                          <p:spTgt spid="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podnožja 3"/>
          <p:cNvSpPr>
            <a:spLocks noGrp="1"/>
          </p:cNvSpPr>
          <p:nvPr>
            <p:ph type="ftr" sz="quarter" idx="11"/>
          </p:nvPr>
        </p:nvSpPr>
        <p:spPr/>
        <p:txBody>
          <a:bodyPr/>
          <a:lstStyle/>
          <a:p>
            <a:pPr>
              <a:defRPr/>
            </a:pPr>
            <a:r>
              <a:rPr lang="nb-NO"/>
              <a:t>© PRAGMA www.udruga-pragma.hr</a:t>
            </a:r>
            <a:endParaRPr lang="en-GB"/>
          </a:p>
        </p:txBody>
      </p:sp>
      <p:sp>
        <p:nvSpPr>
          <p:cNvPr id="5" name="Naslov 1"/>
          <p:cNvSpPr>
            <a:spLocks noGrp="1"/>
          </p:cNvSpPr>
          <p:nvPr>
            <p:ph idx="1"/>
          </p:nvPr>
        </p:nvSpPr>
        <p:spPr>
          <a:xfrm>
            <a:off x="457200" y="393700"/>
            <a:ext cx="8229600" cy="5732463"/>
          </a:xfrm>
          <a:solidFill>
            <a:srgbClr val="31859C"/>
          </a:solidFill>
        </p:spPr>
        <p:txBody>
          <a:bodyPr/>
          <a:lstStyle/>
          <a:p>
            <a:pPr marL="0" indent="0" algn="ctr">
              <a:buNone/>
            </a:pPr>
            <a:endParaRPr lang="hr-HR" b="1" dirty="0">
              <a:solidFill>
                <a:schemeClr val="bg1"/>
              </a:solidFill>
              <a:effectLst>
                <a:outerShdw blurRad="38100" dist="38100" dir="2700000" algn="tl">
                  <a:srgbClr val="000000">
                    <a:alpha val="43137"/>
                  </a:srgbClr>
                </a:outerShdw>
              </a:effectLst>
            </a:endParaRPr>
          </a:p>
          <a:p>
            <a:pPr marL="0" indent="0" algn="ctr">
              <a:buNone/>
            </a:pPr>
            <a:endParaRPr lang="hr-HR" b="1" dirty="0">
              <a:solidFill>
                <a:schemeClr val="bg1"/>
              </a:solidFill>
              <a:effectLst>
                <a:outerShdw blurRad="38100" dist="38100" dir="2700000" algn="tl">
                  <a:srgbClr val="000000">
                    <a:alpha val="43137"/>
                  </a:srgbClr>
                </a:outerShdw>
              </a:effectLst>
            </a:endParaRPr>
          </a:p>
          <a:p>
            <a:pPr marL="0" indent="0" algn="ctr">
              <a:buNone/>
            </a:pPr>
            <a:endParaRPr lang="hr-HR" b="1" dirty="0">
              <a:solidFill>
                <a:schemeClr val="bg1"/>
              </a:solidFill>
              <a:effectLst>
                <a:outerShdw blurRad="38100" dist="38100" dir="2700000" algn="tl">
                  <a:srgbClr val="000000">
                    <a:alpha val="43137"/>
                  </a:srgbClr>
                </a:outerShdw>
              </a:effectLst>
            </a:endParaRPr>
          </a:p>
          <a:p>
            <a:pPr marL="0" indent="0" algn="ctr">
              <a:buNone/>
            </a:pPr>
            <a:endParaRPr lang="hr-HR" b="1" dirty="0">
              <a:solidFill>
                <a:schemeClr val="bg1"/>
              </a:solidFill>
              <a:effectLst>
                <a:outerShdw blurRad="38100" dist="38100" dir="2700000" algn="tl">
                  <a:srgbClr val="000000">
                    <a:alpha val="43137"/>
                  </a:srgbClr>
                </a:outerShdw>
              </a:effectLst>
            </a:endParaRPr>
          </a:p>
          <a:p>
            <a:pPr marL="0" indent="0" algn="ctr">
              <a:buNone/>
            </a:pPr>
            <a:r>
              <a:rPr lang="hr-HR" sz="5400" b="1" dirty="0">
                <a:solidFill>
                  <a:schemeClr val="bg1"/>
                </a:solidFill>
                <a:effectLst>
                  <a:outerShdw blurRad="38100" dist="38100" dir="2700000" algn="tl">
                    <a:srgbClr val="000000">
                      <a:alpha val="43137"/>
                    </a:srgbClr>
                  </a:outerShdw>
                </a:effectLst>
              </a:rPr>
              <a:t>ALKOHOL</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697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fltVal val="0"/>
                                          </p:val>
                                        </p:tav>
                                        <p:tav tm="100000">
                                          <p:val>
                                            <p:strVal val="#ppt_w"/>
                                          </p:val>
                                        </p:tav>
                                      </p:tavLst>
                                    </p:anim>
                                    <p:anim calcmode="lin" valueType="num">
                                      <p:cBhvr>
                                        <p:cTn id="8" dur="1000" fill="hold"/>
                                        <p:tgtEl>
                                          <p:spTgt spid="5">
                                            <p:bg/>
                                          </p:spTgt>
                                        </p:tgtEl>
                                        <p:attrNameLst>
                                          <p:attrName>ppt_h</p:attrName>
                                        </p:attrNameLst>
                                      </p:cBhvr>
                                      <p:tavLst>
                                        <p:tav tm="0">
                                          <p:val>
                                            <p:fltVal val="0"/>
                                          </p:val>
                                        </p:tav>
                                        <p:tav tm="100000">
                                          <p:val>
                                            <p:strVal val="#ppt_h"/>
                                          </p:val>
                                        </p:tav>
                                      </p:tavLst>
                                    </p:anim>
                                    <p:anim calcmode="lin" valueType="num">
                                      <p:cBhvr>
                                        <p:cTn id="9" dur="1000" fill="hold"/>
                                        <p:tgtEl>
                                          <p:spTgt spid="5">
                                            <p:bg/>
                                          </p:spTgt>
                                        </p:tgtEl>
                                        <p:attrNameLst>
                                          <p:attrName>style.rotation</p:attrName>
                                        </p:attrNameLst>
                                      </p:cBhvr>
                                      <p:tavLst>
                                        <p:tav tm="0">
                                          <p:val>
                                            <p:fltVal val="90"/>
                                          </p:val>
                                        </p:tav>
                                        <p:tav tm="100000">
                                          <p:val>
                                            <p:fltVal val="0"/>
                                          </p:val>
                                        </p:tav>
                                      </p:tavLst>
                                    </p:anim>
                                    <p:animEffect transition="in" filter="fade">
                                      <p:cBhvr>
                                        <p:cTn id="10" dur="1000"/>
                                        <p:tgtEl>
                                          <p:spTgt spid="5">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p:cTn id="13"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1234</TotalTime>
  <Words>2559</Words>
  <Application>Microsoft Office PowerPoint</Application>
  <PresentationFormat>Prikaz na zaslonu (4:3)</PresentationFormat>
  <Paragraphs>200</Paragraphs>
  <Slides>24</Slides>
  <Notes>2</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24</vt:i4>
      </vt:variant>
    </vt:vector>
  </HeadingPairs>
  <TitlesOfParts>
    <vt:vector size="29" baseType="lpstr">
      <vt:lpstr>ＭＳ Ｐゴシック</vt:lpstr>
      <vt:lpstr>Arial</vt:lpstr>
      <vt:lpstr>Calibri</vt:lpstr>
      <vt:lpstr>Latha</vt:lpstr>
      <vt:lpstr>Office Theme</vt:lpstr>
      <vt:lpstr>KVIZ ZNANJA O OVISNOSTI O ALKOHOLU</vt:lpstr>
      <vt:lpstr>ZBRAJANJE BODOVA</vt:lpstr>
      <vt:lpstr>1. Mjesec borbe protiv ovisnosti obilježava se svake godine u razdoblju…  (1 bod):</vt:lpstr>
      <vt:lpstr>2. Koji od ponuđenih odgovora najbolje definira zdravlje (2 boda):</vt:lpstr>
      <vt:lpstr>3. Riječ koja najbolje opisuje što je ovisnost je (2 boda):</vt:lpstr>
      <vt:lpstr>4. Kada govorimo o bolesti ovisnosti, mislimo isključivo na fizičku ovisnost  (2 boda): </vt:lpstr>
      <vt:lpstr>5. Što od sljedećeg može postati ovisnost, osim droga, alkohola i cigareta (moguće je više odgovora)?  (1 bod)</vt:lpstr>
      <vt:lpstr>6. „Ako mislim da mogu prestati s uzimanjem nekog sredstva ovisnosti, znači da nisam ovisan” (1 bod):</vt:lpstr>
      <vt:lpstr>PowerPoint prezentacija</vt:lpstr>
      <vt:lpstr>7. Žene brže razvijaju ovisnost o alkoholu od muškaraca (2 boda):</vt:lpstr>
      <vt:lpstr>8. Mladi ljudi, zbog snažnije jetre, sporije razvijaju ovisnost od odraslih (3 boda). </vt:lpstr>
      <vt:lpstr>9. Novčana kazna ugostiteljima za usluživanje, odnosno dopuštanje konzumiranja alkoholnih pića mlađima od 18 godina je (1 bod):</vt:lpstr>
      <vt:lpstr>10. Što se naziva „fenomenom prve čaše“?  (3 boda):</vt:lpstr>
      <vt:lpstr>11. „Mamurluk“ je drugi naziv za „triježnjenje“ (1 bod):</vt:lpstr>
      <vt:lpstr>12. Dugogodišnji alkoholičari su često ljudi bez doma ili s lošim stambenim uvjetima, nezaposleni ili često gube posao, siromašni, bez obitelji, „propalice”  (1 bod):</vt:lpstr>
      <vt:lpstr>13. Alkohol pomaže kod nesanice i zagrijava organizam (2 boda):</vt:lpstr>
      <vt:lpstr>14. Pijenje žestokog pića čini ljude jednako pijanima kao kada piju pivo (2 boda):</vt:lpstr>
      <vt:lpstr>15. Prvi kontakt s alkoholnim pićima ostvaruje se uglavnom u društvu prijatelja  (3 boda):</vt:lpstr>
      <vt:lpstr>16. Gdje se razgradi (eliminira iz krvi) 90 % popijenog alkohola (3 boda)?</vt:lpstr>
      <vt:lpstr>17. Kada najčešće alkoholičar započinje svoje liječenje (moguće je više odgovora) (1 bod) ?</vt:lpstr>
      <vt:lpstr> Bonus pitanje 18. Koliko od dolje navedenih ponašanja/stanja mora biti prisutno da bi se službeno nekoga smatralo ovisnim o alkoholu (3 boda)? </vt:lpstr>
      <vt:lpstr>NAJVIŠE BODOVA OSVOJILA JE GRUPA...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KVIZ ZNANJA O PROBLEMIMA ZLOUPORABE OPOJNIH DROGA, ALKOHOLA I CIGARETA</dc:title>
  <dc:creator>PRAGMA</dc:creator>
  <cp:lastModifiedBy>Nedjeljko Marković Pragma</cp:lastModifiedBy>
  <cp:revision>118</cp:revision>
  <cp:lastPrinted>2017-01-18T14:11:34Z</cp:lastPrinted>
  <dcterms:created xsi:type="dcterms:W3CDTF">2009-11-22T20:00:53Z</dcterms:created>
  <dcterms:modified xsi:type="dcterms:W3CDTF">2017-11-22T16:18:55Z</dcterms:modified>
</cp:coreProperties>
</file>