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75" r:id="rId3"/>
    <p:sldId id="324" r:id="rId4"/>
    <p:sldId id="325" r:id="rId5"/>
    <p:sldId id="326" r:id="rId6"/>
    <p:sldId id="327" r:id="rId7"/>
    <p:sldId id="328" r:id="rId8"/>
    <p:sldId id="329" r:id="rId9"/>
    <p:sldId id="321" r:id="rId10"/>
    <p:sldId id="282" r:id="rId11"/>
    <p:sldId id="283" r:id="rId12"/>
    <p:sldId id="284" r:id="rId13"/>
    <p:sldId id="286" r:id="rId14"/>
    <p:sldId id="287" r:id="rId15"/>
    <p:sldId id="288" r:id="rId16"/>
    <p:sldId id="285" r:id="rId17"/>
    <p:sldId id="319" r:id="rId18"/>
    <p:sldId id="274" r:id="rId19"/>
    <p:sldId id="323" r:id="rId20"/>
    <p:sldId id="322" r:id="rId21"/>
    <p:sldId id="330" r:id="rId22"/>
  </p:sldIdLst>
  <p:sldSz cx="9144000" cy="6858000" type="screen4x3"/>
  <p:notesSz cx="6858000" cy="994727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Arial" charset="0"/>
      </a:defRPr>
    </a:lvl5pPr>
    <a:lvl6pPr marL="2286000" algn="l" defTabSz="914400" rtl="0" eaLnBrk="1" latinLnBrk="0" hangingPunct="1">
      <a:defRPr kern="1200">
        <a:solidFill>
          <a:schemeClr val="tx1"/>
        </a:solidFill>
        <a:latin typeface="Arial" charset="0"/>
        <a:ea typeface="ＭＳ Ｐゴシック" charset="-128"/>
        <a:cs typeface="Arial" charset="0"/>
      </a:defRPr>
    </a:lvl6pPr>
    <a:lvl7pPr marL="2743200" algn="l" defTabSz="914400" rtl="0" eaLnBrk="1" latinLnBrk="0" hangingPunct="1">
      <a:defRPr kern="1200">
        <a:solidFill>
          <a:schemeClr val="tx1"/>
        </a:solidFill>
        <a:latin typeface="Arial" charset="0"/>
        <a:ea typeface="ＭＳ Ｐゴシック" charset="-128"/>
        <a:cs typeface="Arial" charset="0"/>
      </a:defRPr>
    </a:lvl7pPr>
    <a:lvl8pPr marL="3200400" algn="l" defTabSz="914400" rtl="0" eaLnBrk="1" latinLnBrk="0" hangingPunct="1">
      <a:defRPr kern="1200">
        <a:solidFill>
          <a:schemeClr val="tx1"/>
        </a:solidFill>
        <a:latin typeface="Arial" charset="0"/>
        <a:ea typeface="ＭＳ Ｐゴシック" charset="-128"/>
        <a:cs typeface="Arial" charset="0"/>
      </a:defRPr>
    </a:lvl8pPr>
    <a:lvl9pPr marL="3657600" algn="l" defTabSz="914400" rtl="0" eaLnBrk="1" latinLnBrk="0" hangingPunct="1">
      <a:defRPr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lena" initials="J"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snapToGrid="0" snapToObjects="1">
      <p:cViewPr varScale="1">
        <p:scale>
          <a:sx n="108" d="100"/>
          <a:sy n="108" d="100"/>
        </p:scale>
        <p:origin x="171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1"/>
            <a:ext cx="2972435" cy="497680"/>
          </a:xfrm>
          <a:prstGeom prst="rect">
            <a:avLst/>
          </a:prstGeom>
        </p:spPr>
        <p:txBody>
          <a:bodyPr vert="horz" lIns="96022" tIns="48011" rIns="96022" bIns="48011" rtlCol="0"/>
          <a:lstStyle>
            <a:lvl1pPr algn="l">
              <a:defRPr sz="1300">
                <a:cs typeface="+mn-cs"/>
              </a:defRPr>
            </a:lvl1pPr>
          </a:lstStyle>
          <a:p>
            <a:pPr>
              <a:defRPr/>
            </a:pPr>
            <a:endParaRPr lang="hr-HR"/>
          </a:p>
        </p:txBody>
      </p:sp>
      <p:sp>
        <p:nvSpPr>
          <p:cNvPr id="3" name="Rezervirano mjesto datuma 2"/>
          <p:cNvSpPr>
            <a:spLocks noGrp="1"/>
          </p:cNvSpPr>
          <p:nvPr>
            <p:ph type="dt" sz="quarter" idx="1"/>
          </p:nvPr>
        </p:nvSpPr>
        <p:spPr>
          <a:xfrm>
            <a:off x="3883981" y="1"/>
            <a:ext cx="2972435" cy="497680"/>
          </a:xfrm>
          <a:prstGeom prst="rect">
            <a:avLst/>
          </a:prstGeom>
        </p:spPr>
        <p:txBody>
          <a:bodyPr vert="horz" lIns="96022" tIns="48011" rIns="96022" bIns="48011" rtlCol="0"/>
          <a:lstStyle>
            <a:lvl1pPr algn="r">
              <a:defRPr sz="1300">
                <a:cs typeface="+mn-cs"/>
              </a:defRPr>
            </a:lvl1pPr>
          </a:lstStyle>
          <a:p>
            <a:pPr>
              <a:defRPr/>
            </a:pPr>
            <a:fld id="{1055DD57-9635-4DD4-B876-42C5CDADA718}" type="datetime1">
              <a:rPr lang="sr-Latn-RS" smtClean="0"/>
              <a:t>22.11.2017.</a:t>
            </a:fld>
            <a:endParaRPr lang="hr-HR"/>
          </a:p>
        </p:txBody>
      </p:sp>
      <p:sp>
        <p:nvSpPr>
          <p:cNvPr id="4" name="Rezervirano mjesto podnožja 3"/>
          <p:cNvSpPr>
            <a:spLocks noGrp="1"/>
          </p:cNvSpPr>
          <p:nvPr>
            <p:ph type="ftr" sz="quarter" idx="2"/>
          </p:nvPr>
        </p:nvSpPr>
        <p:spPr>
          <a:xfrm>
            <a:off x="0" y="9448016"/>
            <a:ext cx="2972435" cy="497680"/>
          </a:xfrm>
          <a:prstGeom prst="rect">
            <a:avLst/>
          </a:prstGeom>
        </p:spPr>
        <p:txBody>
          <a:bodyPr vert="horz" lIns="96022" tIns="48011" rIns="96022" bIns="48011" rtlCol="0" anchor="b"/>
          <a:lstStyle>
            <a:lvl1pPr algn="l">
              <a:defRPr sz="1300">
                <a:cs typeface="+mn-cs"/>
              </a:defRPr>
            </a:lvl1pPr>
          </a:lstStyle>
          <a:p>
            <a:pPr>
              <a:defRPr/>
            </a:pPr>
            <a:endParaRPr lang="hr-HR"/>
          </a:p>
        </p:txBody>
      </p:sp>
      <p:sp>
        <p:nvSpPr>
          <p:cNvPr id="5" name="Rezervirano mjesto broja slajda 4"/>
          <p:cNvSpPr>
            <a:spLocks noGrp="1"/>
          </p:cNvSpPr>
          <p:nvPr>
            <p:ph type="sldNum" sz="quarter" idx="3"/>
          </p:nvPr>
        </p:nvSpPr>
        <p:spPr>
          <a:xfrm>
            <a:off x="3883981" y="9448016"/>
            <a:ext cx="2972435" cy="497680"/>
          </a:xfrm>
          <a:prstGeom prst="rect">
            <a:avLst/>
          </a:prstGeom>
        </p:spPr>
        <p:txBody>
          <a:bodyPr vert="horz" lIns="96022" tIns="48011" rIns="96022" bIns="48011" rtlCol="0" anchor="b"/>
          <a:lstStyle>
            <a:lvl1pPr algn="r">
              <a:defRPr sz="1300">
                <a:cs typeface="+mn-cs"/>
              </a:defRPr>
            </a:lvl1pPr>
          </a:lstStyle>
          <a:p>
            <a:pPr>
              <a:defRPr/>
            </a:pPr>
            <a:fld id="{9330C515-1851-434F-B7C7-E661A0466064}" type="slidenum">
              <a:rPr lang="hr-HR"/>
              <a:pPr>
                <a:defRPr/>
              </a:pPr>
              <a:t>‹#›</a:t>
            </a:fld>
            <a:endParaRPr lang="hr-HR"/>
          </a:p>
        </p:txBody>
      </p:sp>
    </p:spTree>
    <p:extLst>
      <p:ext uri="{BB962C8B-B14F-4D97-AF65-F5344CB8AC3E}">
        <p14:creationId xmlns:p14="http://schemas.microsoft.com/office/powerpoint/2010/main" val="357398684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1"/>
            <a:ext cx="2972435" cy="497680"/>
          </a:xfrm>
          <a:prstGeom prst="rect">
            <a:avLst/>
          </a:prstGeom>
        </p:spPr>
        <p:txBody>
          <a:bodyPr vert="horz" lIns="96022" tIns="48011" rIns="96022" bIns="48011" rtlCol="0"/>
          <a:lstStyle>
            <a:lvl1pPr algn="l">
              <a:defRPr sz="1300">
                <a:cs typeface="Arial" charset="0"/>
              </a:defRPr>
            </a:lvl1pPr>
          </a:lstStyle>
          <a:p>
            <a:pPr>
              <a:defRPr/>
            </a:pPr>
            <a:endParaRPr lang="hr-HR"/>
          </a:p>
        </p:txBody>
      </p:sp>
      <p:sp>
        <p:nvSpPr>
          <p:cNvPr id="3" name="Rezervirano mjesto datuma 2"/>
          <p:cNvSpPr>
            <a:spLocks noGrp="1"/>
          </p:cNvSpPr>
          <p:nvPr>
            <p:ph type="dt" idx="1"/>
          </p:nvPr>
        </p:nvSpPr>
        <p:spPr>
          <a:xfrm>
            <a:off x="3883981" y="1"/>
            <a:ext cx="2972435" cy="497680"/>
          </a:xfrm>
          <a:prstGeom prst="rect">
            <a:avLst/>
          </a:prstGeom>
        </p:spPr>
        <p:txBody>
          <a:bodyPr vert="horz" lIns="96022" tIns="48011" rIns="96022" bIns="48011" rtlCol="0"/>
          <a:lstStyle>
            <a:lvl1pPr algn="r">
              <a:defRPr sz="1300">
                <a:cs typeface="Arial" charset="0"/>
              </a:defRPr>
            </a:lvl1pPr>
          </a:lstStyle>
          <a:p>
            <a:pPr>
              <a:defRPr/>
            </a:pPr>
            <a:fld id="{04F8F5C1-5FF4-47E4-B133-FA395B647E19}" type="datetime1">
              <a:rPr lang="sr-Latn-RS" smtClean="0"/>
              <a:t>22.11.2017.</a:t>
            </a:fld>
            <a:endParaRPr lang="hr-HR"/>
          </a:p>
        </p:txBody>
      </p:sp>
      <p:sp>
        <p:nvSpPr>
          <p:cNvPr id="4" name="Rezervirano mjesto slike slajda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6022" tIns="48011" rIns="96022" bIns="48011" rtlCol="0" anchor="ctr"/>
          <a:lstStyle/>
          <a:p>
            <a:pPr lvl="0"/>
            <a:endParaRPr lang="hr-HR" noProof="0"/>
          </a:p>
        </p:txBody>
      </p:sp>
      <p:sp>
        <p:nvSpPr>
          <p:cNvPr id="5" name="Rezervirano mjesto bilježaka 4"/>
          <p:cNvSpPr>
            <a:spLocks noGrp="1"/>
          </p:cNvSpPr>
          <p:nvPr>
            <p:ph type="body" sz="quarter" idx="3"/>
          </p:nvPr>
        </p:nvSpPr>
        <p:spPr>
          <a:xfrm>
            <a:off x="686434" y="4725589"/>
            <a:ext cx="5485132" cy="4475957"/>
          </a:xfrm>
          <a:prstGeom prst="rect">
            <a:avLst/>
          </a:prstGeom>
        </p:spPr>
        <p:txBody>
          <a:bodyPr vert="horz" lIns="96022" tIns="48011" rIns="96022" bIns="48011" rtlCol="0"/>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zervirano mjesto podnožja 5"/>
          <p:cNvSpPr>
            <a:spLocks noGrp="1"/>
          </p:cNvSpPr>
          <p:nvPr>
            <p:ph type="ftr" sz="quarter" idx="4"/>
          </p:nvPr>
        </p:nvSpPr>
        <p:spPr>
          <a:xfrm>
            <a:off x="0" y="9448016"/>
            <a:ext cx="2972435" cy="497680"/>
          </a:xfrm>
          <a:prstGeom prst="rect">
            <a:avLst/>
          </a:prstGeom>
        </p:spPr>
        <p:txBody>
          <a:bodyPr vert="horz" lIns="96022" tIns="48011" rIns="96022" bIns="48011" rtlCol="0" anchor="b"/>
          <a:lstStyle>
            <a:lvl1pPr algn="l">
              <a:defRPr sz="1300">
                <a:cs typeface="Arial" charset="0"/>
              </a:defRPr>
            </a:lvl1pPr>
          </a:lstStyle>
          <a:p>
            <a:pPr>
              <a:defRPr/>
            </a:pPr>
            <a:endParaRPr lang="hr-HR"/>
          </a:p>
        </p:txBody>
      </p:sp>
      <p:sp>
        <p:nvSpPr>
          <p:cNvPr id="7" name="Rezervirano mjesto broja slajda 6"/>
          <p:cNvSpPr>
            <a:spLocks noGrp="1"/>
          </p:cNvSpPr>
          <p:nvPr>
            <p:ph type="sldNum" sz="quarter" idx="5"/>
          </p:nvPr>
        </p:nvSpPr>
        <p:spPr>
          <a:xfrm>
            <a:off x="3883981" y="9448016"/>
            <a:ext cx="2972435" cy="497680"/>
          </a:xfrm>
          <a:prstGeom prst="rect">
            <a:avLst/>
          </a:prstGeom>
        </p:spPr>
        <p:txBody>
          <a:bodyPr vert="horz" lIns="96022" tIns="48011" rIns="96022" bIns="48011" rtlCol="0" anchor="b"/>
          <a:lstStyle>
            <a:lvl1pPr algn="r">
              <a:defRPr sz="1300">
                <a:cs typeface="Arial" charset="0"/>
              </a:defRPr>
            </a:lvl1pPr>
          </a:lstStyle>
          <a:p>
            <a:pPr>
              <a:defRPr/>
            </a:pPr>
            <a:fld id="{AA797B94-10EF-46D1-B4A4-9305E746EA8D}" type="slidenum">
              <a:rPr lang="hr-HR"/>
              <a:pPr>
                <a:defRPr/>
              </a:pPr>
              <a:t>‹#›</a:t>
            </a:fld>
            <a:endParaRPr lang="hr-HR"/>
          </a:p>
        </p:txBody>
      </p:sp>
    </p:spTree>
    <p:extLst>
      <p:ext uri="{BB962C8B-B14F-4D97-AF65-F5344CB8AC3E}">
        <p14:creationId xmlns:p14="http://schemas.microsoft.com/office/powerpoint/2010/main" val="351564163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zervirano mjesto slike slajd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zervirano mjesto bilježaka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a:p>
        </p:txBody>
      </p:sp>
      <p:sp>
        <p:nvSpPr>
          <p:cNvPr id="50180" name="Rezervirano mjesto broja slajd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4" indent="-284778" eaLnBrk="0" hangingPunct="0">
              <a:spcBef>
                <a:spcPct val="30000"/>
              </a:spcBef>
              <a:defRPr sz="1200">
                <a:solidFill>
                  <a:schemeClr val="tx1"/>
                </a:solidFill>
                <a:latin typeface="Calibri" pitchFamily="34" charset="0"/>
              </a:defRPr>
            </a:lvl2pPr>
            <a:lvl3pPr marL="1139114" indent="-227823" eaLnBrk="0" hangingPunct="0">
              <a:spcBef>
                <a:spcPct val="30000"/>
              </a:spcBef>
              <a:defRPr sz="1200">
                <a:solidFill>
                  <a:schemeClr val="tx1"/>
                </a:solidFill>
                <a:latin typeface="Calibri" pitchFamily="34" charset="0"/>
              </a:defRPr>
            </a:lvl3pPr>
            <a:lvl4pPr marL="1594759" indent="-227823" eaLnBrk="0" hangingPunct="0">
              <a:spcBef>
                <a:spcPct val="30000"/>
              </a:spcBef>
              <a:defRPr sz="1200">
                <a:solidFill>
                  <a:schemeClr val="tx1"/>
                </a:solidFill>
                <a:latin typeface="Calibri" pitchFamily="34" charset="0"/>
              </a:defRPr>
            </a:lvl4pPr>
            <a:lvl5pPr marL="2050405" indent="-227823" eaLnBrk="0" hangingPunct="0">
              <a:spcBef>
                <a:spcPct val="30000"/>
              </a:spcBef>
              <a:defRPr sz="1200">
                <a:solidFill>
                  <a:schemeClr val="tx1"/>
                </a:solidFill>
                <a:latin typeface="Calibri" pitchFamily="34" charset="0"/>
              </a:defRPr>
            </a:lvl5pPr>
            <a:lvl6pPr marL="2506050" indent="-227823" defTabSz="455646" eaLnBrk="0" fontAlgn="base" hangingPunct="0">
              <a:spcBef>
                <a:spcPct val="30000"/>
              </a:spcBef>
              <a:spcAft>
                <a:spcPct val="0"/>
              </a:spcAft>
              <a:defRPr sz="1200">
                <a:solidFill>
                  <a:schemeClr val="tx1"/>
                </a:solidFill>
                <a:latin typeface="Calibri" pitchFamily="34" charset="0"/>
              </a:defRPr>
            </a:lvl6pPr>
            <a:lvl7pPr marL="2961696" indent="-227823" defTabSz="455646" eaLnBrk="0" fontAlgn="base" hangingPunct="0">
              <a:spcBef>
                <a:spcPct val="30000"/>
              </a:spcBef>
              <a:spcAft>
                <a:spcPct val="0"/>
              </a:spcAft>
              <a:defRPr sz="1200">
                <a:solidFill>
                  <a:schemeClr val="tx1"/>
                </a:solidFill>
                <a:latin typeface="Calibri" pitchFamily="34" charset="0"/>
              </a:defRPr>
            </a:lvl7pPr>
            <a:lvl8pPr marL="3417341" indent="-227823" defTabSz="455646" eaLnBrk="0" fontAlgn="base" hangingPunct="0">
              <a:spcBef>
                <a:spcPct val="30000"/>
              </a:spcBef>
              <a:spcAft>
                <a:spcPct val="0"/>
              </a:spcAft>
              <a:defRPr sz="1200">
                <a:solidFill>
                  <a:schemeClr val="tx1"/>
                </a:solidFill>
                <a:latin typeface="Calibri" pitchFamily="34" charset="0"/>
              </a:defRPr>
            </a:lvl8pPr>
            <a:lvl9pPr marL="3872987" indent="-227823" defTabSz="4556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079E3E-DBC6-4A85-8000-263B58080A07}" type="slidenum">
              <a:rPr lang="hr-HR" altLang="sr-Latn-RS" sz="1300">
                <a:latin typeface="Arial" charset="0"/>
              </a:rPr>
              <a:pPr eaLnBrk="1" hangingPunct="1">
                <a:spcBef>
                  <a:spcPct val="0"/>
                </a:spcBef>
              </a:pPr>
              <a:t>1</a:t>
            </a:fld>
            <a:endParaRPr lang="hr-HR" altLang="sr-Latn-RS" sz="1300">
              <a:latin typeface="Arial" charset="0"/>
            </a:endParaRPr>
          </a:p>
        </p:txBody>
      </p:sp>
      <p:sp>
        <p:nvSpPr>
          <p:cNvPr id="50181" name="Rezervirano mjesto datuma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0424" indent="-284778" eaLnBrk="0" hangingPunct="0">
              <a:spcBef>
                <a:spcPct val="30000"/>
              </a:spcBef>
              <a:defRPr sz="1200">
                <a:solidFill>
                  <a:schemeClr val="tx1"/>
                </a:solidFill>
                <a:latin typeface="Calibri" pitchFamily="34" charset="0"/>
              </a:defRPr>
            </a:lvl2pPr>
            <a:lvl3pPr marL="1139114" indent="-227823" eaLnBrk="0" hangingPunct="0">
              <a:spcBef>
                <a:spcPct val="30000"/>
              </a:spcBef>
              <a:defRPr sz="1200">
                <a:solidFill>
                  <a:schemeClr val="tx1"/>
                </a:solidFill>
                <a:latin typeface="Calibri" pitchFamily="34" charset="0"/>
              </a:defRPr>
            </a:lvl3pPr>
            <a:lvl4pPr marL="1594759" indent="-227823" eaLnBrk="0" hangingPunct="0">
              <a:spcBef>
                <a:spcPct val="30000"/>
              </a:spcBef>
              <a:defRPr sz="1200">
                <a:solidFill>
                  <a:schemeClr val="tx1"/>
                </a:solidFill>
                <a:latin typeface="Calibri" pitchFamily="34" charset="0"/>
              </a:defRPr>
            </a:lvl4pPr>
            <a:lvl5pPr marL="2050405" indent="-227823" eaLnBrk="0" hangingPunct="0">
              <a:spcBef>
                <a:spcPct val="30000"/>
              </a:spcBef>
              <a:defRPr sz="1200">
                <a:solidFill>
                  <a:schemeClr val="tx1"/>
                </a:solidFill>
                <a:latin typeface="Calibri" pitchFamily="34" charset="0"/>
              </a:defRPr>
            </a:lvl5pPr>
            <a:lvl6pPr marL="2506050" indent="-227823" defTabSz="455646" eaLnBrk="0" fontAlgn="base" hangingPunct="0">
              <a:spcBef>
                <a:spcPct val="30000"/>
              </a:spcBef>
              <a:spcAft>
                <a:spcPct val="0"/>
              </a:spcAft>
              <a:defRPr sz="1200">
                <a:solidFill>
                  <a:schemeClr val="tx1"/>
                </a:solidFill>
                <a:latin typeface="Calibri" pitchFamily="34" charset="0"/>
              </a:defRPr>
            </a:lvl6pPr>
            <a:lvl7pPr marL="2961696" indent="-227823" defTabSz="455646" eaLnBrk="0" fontAlgn="base" hangingPunct="0">
              <a:spcBef>
                <a:spcPct val="30000"/>
              </a:spcBef>
              <a:spcAft>
                <a:spcPct val="0"/>
              </a:spcAft>
              <a:defRPr sz="1200">
                <a:solidFill>
                  <a:schemeClr val="tx1"/>
                </a:solidFill>
                <a:latin typeface="Calibri" pitchFamily="34" charset="0"/>
              </a:defRPr>
            </a:lvl7pPr>
            <a:lvl8pPr marL="3417341" indent="-227823" defTabSz="455646" eaLnBrk="0" fontAlgn="base" hangingPunct="0">
              <a:spcBef>
                <a:spcPct val="30000"/>
              </a:spcBef>
              <a:spcAft>
                <a:spcPct val="0"/>
              </a:spcAft>
              <a:defRPr sz="1200">
                <a:solidFill>
                  <a:schemeClr val="tx1"/>
                </a:solidFill>
                <a:latin typeface="Calibri" pitchFamily="34" charset="0"/>
              </a:defRPr>
            </a:lvl8pPr>
            <a:lvl9pPr marL="3872987" indent="-227823" defTabSz="455646"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A218388-C101-4AD0-8623-EAA7441C64C4}" type="datetime1">
              <a:rPr lang="sr-Latn-RS" altLang="sr-Latn-RS" sz="1300">
                <a:latin typeface="Arial" charset="0"/>
              </a:rPr>
              <a:t>22.11.2017.</a:t>
            </a:fld>
            <a:endParaRPr lang="hr-HR" altLang="sr-Latn-RS" sz="13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5" name="Rezervirano mjesto broja slajda 4"/>
          <p:cNvSpPr>
            <a:spLocks noGrp="1"/>
          </p:cNvSpPr>
          <p:nvPr>
            <p:ph type="sldNum" sz="quarter" idx="1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A797B94-10EF-46D1-B4A4-9305E746EA8D}" type="slidenum">
              <a:rPr kumimoji="0" lang="hr-HR" sz="1300" b="0" i="0" u="none" strike="noStrike" kern="1200" cap="none" spc="0" normalizeH="0" baseline="0" noProof="0" smtClean="0">
                <a:ln>
                  <a:noFill/>
                </a:ln>
                <a:solidFill>
                  <a:prstClr val="black"/>
                </a:solidFill>
                <a:effectLst/>
                <a:uLnTx/>
                <a:uFillTx/>
                <a:latin typeface="Arial" charset="0"/>
                <a:ea typeface="ＭＳ Ｐゴシック" charset="-128"/>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hr-HR" sz="1300" b="0" i="0" u="none" strike="noStrike" kern="1200" cap="none" spc="0" normalizeH="0" baseline="0" noProof="0">
              <a:ln>
                <a:noFill/>
              </a:ln>
              <a:solidFill>
                <a:prstClr val="black"/>
              </a:solidFill>
              <a:effectLst/>
              <a:uLnTx/>
              <a:uFillTx/>
              <a:latin typeface="Arial" charset="0"/>
              <a:ea typeface="ＭＳ Ｐゴシック" charset="-128"/>
              <a:cs typeface="Arial" charset="0"/>
            </a:endParaRPr>
          </a:p>
        </p:txBody>
      </p:sp>
    </p:spTree>
    <p:extLst>
      <p:ext uri="{BB962C8B-B14F-4D97-AF65-F5344CB8AC3E}">
        <p14:creationId xmlns:p14="http://schemas.microsoft.com/office/powerpoint/2010/main" val="27367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BA73F23-D6DC-4EDD-A1B2-77CBBC40DECE}"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4E54DF7F-AAD8-4F81-AE29-A7113E150553}" type="slidenum">
              <a:rPr lang="en-GB"/>
              <a:pPr>
                <a:defRPr/>
              </a:pPr>
              <a:t>‹#›</a:t>
            </a:fld>
            <a:endParaRPr lang="en-GB"/>
          </a:p>
        </p:txBody>
      </p:sp>
    </p:spTree>
    <p:extLst>
      <p:ext uri="{BB962C8B-B14F-4D97-AF65-F5344CB8AC3E}">
        <p14:creationId xmlns:p14="http://schemas.microsoft.com/office/powerpoint/2010/main" val="117238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Date Placeholder 3"/>
          <p:cNvSpPr>
            <a:spLocks noGrp="1"/>
          </p:cNvSpPr>
          <p:nvPr>
            <p:ph type="dt" sz="half" idx="10"/>
          </p:nvPr>
        </p:nvSpPr>
        <p:spPr/>
        <p:txBody>
          <a:bodyPr/>
          <a:lstStyle>
            <a:lvl1pPr>
              <a:defRPr/>
            </a:lvl1pPr>
          </a:lstStyle>
          <a:p>
            <a:pPr>
              <a:defRPr/>
            </a:pPr>
            <a:fld id="{C1570CC4-7DBE-4CEC-B2CA-1C36C0569C87}"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90EC0016-2013-45AB-904A-686131ABD4CD}" type="slidenum">
              <a:rPr lang="en-GB"/>
              <a:pPr>
                <a:defRPr/>
              </a:pPr>
              <a:t>‹#›</a:t>
            </a:fld>
            <a:endParaRPr lang="en-GB"/>
          </a:p>
        </p:txBody>
      </p:sp>
    </p:spTree>
    <p:extLst>
      <p:ext uri="{BB962C8B-B14F-4D97-AF65-F5344CB8AC3E}">
        <p14:creationId xmlns:p14="http://schemas.microsoft.com/office/powerpoint/2010/main" val="1833918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Date Placeholder 3"/>
          <p:cNvSpPr>
            <a:spLocks noGrp="1"/>
          </p:cNvSpPr>
          <p:nvPr>
            <p:ph type="dt" sz="half" idx="10"/>
          </p:nvPr>
        </p:nvSpPr>
        <p:spPr/>
        <p:txBody>
          <a:bodyPr/>
          <a:lstStyle>
            <a:lvl1pPr>
              <a:defRPr/>
            </a:lvl1pPr>
          </a:lstStyle>
          <a:p>
            <a:pPr>
              <a:defRPr/>
            </a:pPr>
            <a:fld id="{A7F118EB-C12B-401D-A895-093668C8C0B9}"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7A0D0442-3371-4E40-805C-3129C7A84094}" type="slidenum">
              <a:rPr lang="en-GB"/>
              <a:pPr>
                <a:defRPr/>
              </a:pPr>
              <a:t>‹#›</a:t>
            </a:fld>
            <a:endParaRPr lang="en-GB"/>
          </a:p>
        </p:txBody>
      </p:sp>
    </p:spTree>
    <p:extLst>
      <p:ext uri="{BB962C8B-B14F-4D97-AF65-F5344CB8AC3E}">
        <p14:creationId xmlns:p14="http://schemas.microsoft.com/office/powerpoint/2010/main" val="423960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Content Placeholder 2"/>
          <p:cNvSpPr>
            <a:spLocks noGrp="1"/>
          </p:cNvSpPr>
          <p:nvPr>
            <p:ph idx="1"/>
          </p:nvPr>
        </p:nvSpPr>
        <p:spPr/>
        <p:txBody>
          <a:body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Date Placeholder 3"/>
          <p:cNvSpPr>
            <a:spLocks noGrp="1"/>
          </p:cNvSpPr>
          <p:nvPr>
            <p:ph type="dt" sz="half" idx="10"/>
          </p:nvPr>
        </p:nvSpPr>
        <p:spPr/>
        <p:txBody>
          <a:bodyPr/>
          <a:lstStyle>
            <a:lvl1pPr>
              <a:defRPr/>
            </a:lvl1pPr>
          </a:lstStyle>
          <a:p>
            <a:pPr>
              <a:defRPr/>
            </a:pPr>
            <a:fld id="{5A8BADDB-C548-4AC1-9B40-13E759B225E1}"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5FFE7C2E-A267-4094-A272-5B2BECBE40DE}" type="slidenum">
              <a:rPr lang="en-GB"/>
              <a:pPr>
                <a:defRPr/>
              </a:pPr>
              <a:t>‹#›</a:t>
            </a:fld>
            <a:endParaRPr lang="en-GB"/>
          </a:p>
        </p:txBody>
      </p:sp>
    </p:spTree>
    <p:extLst>
      <p:ext uri="{BB962C8B-B14F-4D97-AF65-F5344CB8AC3E}">
        <p14:creationId xmlns:p14="http://schemas.microsoft.com/office/powerpoint/2010/main" val="224815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a:t>Click to edit Master text styles</a:t>
            </a:r>
          </a:p>
        </p:txBody>
      </p:sp>
      <p:sp>
        <p:nvSpPr>
          <p:cNvPr id="4" name="Date Placeholder 3"/>
          <p:cNvSpPr>
            <a:spLocks noGrp="1"/>
          </p:cNvSpPr>
          <p:nvPr>
            <p:ph type="dt" sz="half" idx="10"/>
          </p:nvPr>
        </p:nvSpPr>
        <p:spPr/>
        <p:txBody>
          <a:bodyPr/>
          <a:lstStyle>
            <a:lvl1pPr>
              <a:defRPr/>
            </a:lvl1pPr>
          </a:lstStyle>
          <a:p>
            <a:pPr>
              <a:defRPr/>
            </a:pPr>
            <a:fld id="{B8D0CDC6-36EF-4DA9-9DB7-FC6C68A2D94C}" type="datetime1">
              <a:rPr lang="en-US"/>
              <a:pPr>
                <a:defRPr/>
              </a:pPr>
              <a:t>11/22/2017</a:t>
            </a:fld>
            <a:endParaRPr lang="en-GB"/>
          </a:p>
        </p:txBody>
      </p:sp>
      <p:sp>
        <p:nvSpPr>
          <p:cNvPr id="5"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6" name="Slide Number Placeholder 5"/>
          <p:cNvSpPr>
            <a:spLocks noGrp="1"/>
          </p:cNvSpPr>
          <p:nvPr>
            <p:ph type="sldNum" sz="quarter" idx="12"/>
          </p:nvPr>
        </p:nvSpPr>
        <p:spPr/>
        <p:txBody>
          <a:bodyPr/>
          <a:lstStyle>
            <a:lvl1pPr>
              <a:defRPr/>
            </a:lvl1pPr>
          </a:lstStyle>
          <a:p>
            <a:pPr>
              <a:defRPr/>
            </a:pPr>
            <a:fld id="{952B7D18-D4BA-4BD0-890E-96C53573F142}" type="slidenum">
              <a:rPr lang="en-GB"/>
              <a:pPr>
                <a:defRPr/>
              </a:pPr>
              <a:t>‹#›</a:t>
            </a:fld>
            <a:endParaRPr lang="en-GB"/>
          </a:p>
        </p:txBody>
      </p:sp>
    </p:spTree>
    <p:extLst>
      <p:ext uri="{BB962C8B-B14F-4D97-AF65-F5344CB8AC3E}">
        <p14:creationId xmlns:p14="http://schemas.microsoft.com/office/powerpoint/2010/main" val="417856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5" name="Date Placeholder 3"/>
          <p:cNvSpPr>
            <a:spLocks noGrp="1"/>
          </p:cNvSpPr>
          <p:nvPr>
            <p:ph type="dt" sz="half" idx="10"/>
          </p:nvPr>
        </p:nvSpPr>
        <p:spPr/>
        <p:txBody>
          <a:bodyPr/>
          <a:lstStyle>
            <a:lvl1pPr>
              <a:defRPr/>
            </a:lvl1pPr>
          </a:lstStyle>
          <a:p>
            <a:pPr>
              <a:defRPr/>
            </a:pPr>
            <a:fld id="{C96C0EE0-E23B-4E50-9C84-8716E25ABA4C}" type="datetime1">
              <a:rPr lang="en-US"/>
              <a:pPr>
                <a:defRPr/>
              </a:pPr>
              <a:t>11/22/2017</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145CECB6-4321-4347-A91F-3C72A6F02C00}" type="slidenum">
              <a:rPr lang="en-GB"/>
              <a:pPr>
                <a:defRPr/>
              </a:pPr>
              <a:t>‹#›</a:t>
            </a:fld>
            <a:endParaRPr lang="en-GB"/>
          </a:p>
        </p:txBody>
      </p:sp>
    </p:spTree>
    <p:extLst>
      <p:ext uri="{BB962C8B-B14F-4D97-AF65-F5344CB8AC3E}">
        <p14:creationId xmlns:p14="http://schemas.microsoft.com/office/powerpoint/2010/main" val="232281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7" name="Date Placeholder 3"/>
          <p:cNvSpPr>
            <a:spLocks noGrp="1"/>
          </p:cNvSpPr>
          <p:nvPr>
            <p:ph type="dt" sz="half" idx="10"/>
          </p:nvPr>
        </p:nvSpPr>
        <p:spPr/>
        <p:txBody>
          <a:bodyPr/>
          <a:lstStyle>
            <a:lvl1pPr>
              <a:defRPr/>
            </a:lvl1pPr>
          </a:lstStyle>
          <a:p>
            <a:pPr>
              <a:defRPr/>
            </a:pPr>
            <a:fld id="{EEC083C1-7077-4E93-9B30-A625B9ACF393}" type="datetime1">
              <a:rPr lang="en-US"/>
              <a:pPr>
                <a:defRPr/>
              </a:pPr>
              <a:t>11/22/2017</a:t>
            </a:fld>
            <a:endParaRPr lang="en-GB"/>
          </a:p>
        </p:txBody>
      </p:sp>
      <p:sp>
        <p:nvSpPr>
          <p:cNvPr id="8"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9" name="Slide Number Placeholder 5"/>
          <p:cNvSpPr>
            <a:spLocks noGrp="1"/>
          </p:cNvSpPr>
          <p:nvPr>
            <p:ph type="sldNum" sz="quarter" idx="12"/>
          </p:nvPr>
        </p:nvSpPr>
        <p:spPr/>
        <p:txBody>
          <a:bodyPr/>
          <a:lstStyle>
            <a:lvl1pPr>
              <a:defRPr/>
            </a:lvl1pPr>
          </a:lstStyle>
          <a:p>
            <a:pPr>
              <a:defRPr/>
            </a:pPr>
            <a:fld id="{99BB02C0-6C7E-4193-A3BA-0532534520C3}" type="slidenum">
              <a:rPr lang="en-GB"/>
              <a:pPr>
                <a:defRPr/>
              </a:pPr>
              <a:t>‹#›</a:t>
            </a:fld>
            <a:endParaRPr lang="en-GB"/>
          </a:p>
        </p:txBody>
      </p:sp>
    </p:spTree>
    <p:extLst>
      <p:ext uri="{BB962C8B-B14F-4D97-AF65-F5344CB8AC3E}">
        <p14:creationId xmlns:p14="http://schemas.microsoft.com/office/powerpoint/2010/main" val="211759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ED97CE9-3526-4F21-9C6B-2D5A0A1E4D79}" type="datetime1">
              <a:rPr lang="en-US"/>
              <a:pPr>
                <a:defRPr/>
              </a:pPr>
              <a:t>11/22/2017</a:t>
            </a:fld>
            <a:endParaRPr lang="en-GB"/>
          </a:p>
        </p:txBody>
      </p:sp>
      <p:sp>
        <p:nvSpPr>
          <p:cNvPr id="4"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5" name="Slide Number Placeholder 5"/>
          <p:cNvSpPr>
            <a:spLocks noGrp="1"/>
          </p:cNvSpPr>
          <p:nvPr>
            <p:ph type="sldNum" sz="quarter" idx="12"/>
          </p:nvPr>
        </p:nvSpPr>
        <p:spPr/>
        <p:txBody>
          <a:bodyPr/>
          <a:lstStyle>
            <a:lvl1pPr>
              <a:defRPr/>
            </a:lvl1pPr>
          </a:lstStyle>
          <a:p>
            <a:pPr>
              <a:defRPr/>
            </a:pPr>
            <a:fld id="{9A12AB8B-D6DF-43BF-AC04-60D27A7E4811}" type="slidenum">
              <a:rPr lang="en-GB"/>
              <a:pPr>
                <a:defRPr/>
              </a:pPr>
              <a:t>‹#›</a:t>
            </a:fld>
            <a:endParaRPr lang="en-GB"/>
          </a:p>
        </p:txBody>
      </p:sp>
    </p:spTree>
    <p:extLst>
      <p:ext uri="{BB962C8B-B14F-4D97-AF65-F5344CB8AC3E}">
        <p14:creationId xmlns:p14="http://schemas.microsoft.com/office/powerpoint/2010/main" val="2189615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580C90-B9A8-46AB-B12C-152BB93DE05B}" type="datetime1">
              <a:rPr lang="en-US"/>
              <a:pPr>
                <a:defRPr/>
              </a:pPr>
              <a:t>11/22/2017</a:t>
            </a:fld>
            <a:endParaRPr lang="en-GB"/>
          </a:p>
        </p:txBody>
      </p:sp>
      <p:sp>
        <p:nvSpPr>
          <p:cNvPr id="3"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4" name="Slide Number Placeholder 5"/>
          <p:cNvSpPr>
            <a:spLocks noGrp="1"/>
          </p:cNvSpPr>
          <p:nvPr>
            <p:ph type="sldNum" sz="quarter" idx="12"/>
          </p:nvPr>
        </p:nvSpPr>
        <p:spPr/>
        <p:txBody>
          <a:bodyPr/>
          <a:lstStyle>
            <a:lvl1pPr>
              <a:defRPr/>
            </a:lvl1pPr>
          </a:lstStyle>
          <a:p>
            <a:pPr>
              <a:defRPr/>
            </a:pPr>
            <a:fld id="{1FF04F68-FF8A-4EBD-8FF4-ECAFE8971E60}" type="slidenum">
              <a:rPr lang="en-GB"/>
              <a:pPr>
                <a:defRPr/>
              </a:pPr>
              <a:t>‹#›</a:t>
            </a:fld>
            <a:endParaRPr lang="en-GB"/>
          </a:p>
        </p:txBody>
      </p:sp>
    </p:spTree>
    <p:extLst>
      <p:ext uri="{BB962C8B-B14F-4D97-AF65-F5344CB8AC3E}">
        <p14:creationId xmlns:p14="http://schemas.microsoft.com/office/powerpoint/2010/main" val="214632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a:t>Click to edit Master text styles</a:t>
            </a:r>
          </a:p>
          <a:p>
            <a:pPr lvl="1"/>
            <a:r>
              <a:rPr lang="ta-IN"/>
              <a:t>Second level</a:t>
            </a:r>
          </a:p>
          <a:p>
            <a:pPr lvl="2"/>
            <a:r>
              <a:rPr lang="ta-IN"/>
              <a:t>Third level</a:t>
            </a:r>
          </a:p>
          <a:p>
            <a:pPr lvl="3"/>
            <a:r>
              <a:rPr lang="ta-IN"/>
              <a:t>Fourth level</a:t>
            </a:r>
          </a:p>
          <a:p>
            <a:pPr lvl="4"/>
            <a:r>
              <a:rPr lang="ta-IN"/>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a:t>Click to edit Master text styles</a:t>
            </a:r>
          </a:p>
        </p:txBody>
      </p:sp>
      <p:sp>
        <p:nvSpPr>
          <p:cNvPr id="5" name="Date Placeholder 3"/>
          <p:cNvSpPr>
            <a:spLocks noGrp="1"/>
          </p:cNvSpPr>
          <p:nvPr>
            <p:ph type="dt" sz="half" idx="10"/>
          </p:nvPr>
        </p:nvSpPr>
        <p:spPr/>
        <p:txBody>
          <a:bodyPr/>
          <a:lstStyle>
            <a:lvl1pPr>
              <a:defRPr/>
            </a:lvl1pPr>
          </a:lstStyle>
          <a:p>
            <a:pPr>
              <a:defRPr/>
            </a:pPr>
            <a:fld id="{81387800-B5B8-458B-ABB7-49E551E6750D}" type="datetime1">
              <a:rPr lang="en-US"/>
              <a:pPr>
                <a:defRPr/>
              </a:pPr>
              <a:t>11/22/2017</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994A5D33-1DA1-4432-AD1F-54AB0408943E}" type="slidenum">
              <a:rPr lang="en-GB"/>
              <a:pPr>
                <a:defRPr/>
              </a:pPr>
              <a:t>‹#›</a:t>
            </a:fld>
            <a:endParaRPr lang="en-GB"/>
          </a:p>
        </p:txBody>
      </p:sp>
    </p:spTree>
    <p:extLst>
      <p:ext uri="{BB962C8B-B14F-4D97-AF65-F5344CB8AC3E}">
        <p14:creationId xmlns:p14="http://schemas.microsoft.com/office/powerpoint/2010/main" val="255815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a:t>Click to edit Master text styles</a:t>
            </a:r>
          </a:p>
        </p:txBody>
      </p:sp>
      <p:sp>
        <p:nvSpPr>
          <p:cNvPr id="5" name="Date Placeholder 3"/>
          <p:cNvSpPr>
            <a:spLocks noGrp="1"/>
          </p:cNvSpPr>
          <p:nvPr>
            <p:ph type="dt" sz="half" idx="10"/>
          </p:nvPr>
        </p:nvSpPr>
        <p:spPr/>
        <p:txBody>
          <a:bodyPr/>
          <a:lstStyle>
            <a:lvl1pPr>
              <a:defRPr/>
            </a:lvl1pPr>
          </a:lstStyle>
          <a:p>
            <a:pPr>
              <a:defRPr/>
            </a:pPr>
            <a:fld id="{F6C9AC86-B003-4F58-AC69-145B4B0EA823}" type="datetime1">
              <a:rPr lang="en-US"/>
              <a:pPr>
                <a:defRPr/>
              </a:pPr>
              <a:t>11/22/2017</a:t>
            </a:fld>
            <a:endParaRPr lang="en-GB"/>
          </a:p>
        </p:txBody>
      </p:sp>
      <p:sp>
        <p:nvSpPr>
          <p:cNvPr id="6" name="Footer Placeholder 4"/>
          <p:cNvSpPr>
            <a:spLocks noGrp="1"/>
          </p:cNvSpPr>
          <p:nvPr>
            <p:ph type="ftr" sz="quarter" idx="11"/>
          </p:nvPr>
        </p:nvSpPr>
        <p:spPr/>
        <p:txBody>
          <a:bodyPr/>
          <a:lstStyle>
            <a:lvl1pPr>
              <a:defRPr/>
            </a:lvl1pPr>
          </a:lstStyle>
          <a:p>
            <a:pPr>
              <a:defRPr/>
            </a:pPr>
            <a:r>
              <a:rPr lang="nb-NO"/>
              <a:t>© PRAGMA www.udruga-pragma.hr</a:t>
            </a:r>
            <a:endParaRPr lang="en-GB"/>
          </a:p>
        </p:txBody>
      </p:sp>
      <p:sp>
        <p:nvSpPr>
          <p:cNvPr id="7" name="Slide Number Placeholder 5"/>
          <p:cNvSpPr>
            <a:spLocks noGrp="1"/>
          </p:cNvSpPr>
          <p:nvPr>
            <p:ph type="sldNum" sz="quarter" idx="12"/>
          </p:nvPr>
        </p:nvSpPr>
        <p:spPr/>
        <p:txBody>
          <a:bodyPr/>
          <a:lstStyle>
            <a:lvl1pPr>
              <a:defRPr/>
            </a:lvl1pPr>
          </a:lstStyle>
          <a:p>
            <a:pPr>
              <a:defRPr/>
            </a:pPr>
            <a:fld id="{24BFB57D-5B14-437D-8F31-11FBE0A913D4}" type="slidenum">
              <a:rPr lang="en-GB"/>
              <a:pPr>
                <a:defRPr/>
              </a:pPr>
              <a:t>‹#›</a:t>
            </a:fld>
            <a:endParaRPr lang="en-GB"/>
          </a:p>
        </p:txBody>
      </p:sp>
    </p:spTree>
    <p:extLst>
      <p:ext uri="{BB962C8B-B14F-4D97-AF65-F5344CB8AC3E}">
        <p14:creationId xmlns:p14="http://schemas.microsoft.com/office/powerpoint/2010/main" val="520942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a-IN" altLang="sr-Latn-RS"/>
              <a:t>Click to edit Master title style</a:t>
            </a:r>
            <a:endParaRPr lang="en-GB" altLang="sr-Latn-R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a-IN" altLang="sr-Latn-RS"/>
              <a:t>Click to edit Master text styles</a:t>
            </a:r>
          </a:p>
          <a:p>
            <a:pPr lvl="1"/>
            <a:r>
              <a:rPr lang="ta-IN" altLang="sr-Latn-RS"/>
              <a:t>Second level</a:t>
            </a:r>
          </a:p>
          <a:p>
            <a:pPr lvl="2"/>
            <a:r>
              <a:rPr lang="ta-IN" altLang="sr-Latn-RS"/>
              <a:t>Third level</a:t>
            </a:r>
          </a:p>
          <a:p>
            <a:pPr lvl="3"/>
            <a:r>
              <a:rPr lang="ta-IN" altLang="sr-Latn-RS"/>
              <a:t>Fourth level</a:t>
            </a:r>
          </a:p>
          <a:p>
            <a:pPr lvl="4"/>
            <a:r>
              <a:rPr lang="ta-IN" altLang="sr-Latn-RS"/>
              <a:t>Fifth level</a:t>
            </a:r>
            <a:endParaRPr lang="en-GB" altLang="sr-Latn-R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mn-cs"/>
              </a:defRPr>
            </a:lvl1pPr>
          </a:lstStyle>
          <a:p>
            <a:pPr>
              <a:defRPr/>
            </a:pPr>
            <a:fld id="{438FF24F-382C-472D-89EE-D4F8995AED60}" type="datetime1">
              <a:rPr lang="en-US"/>
              <a:pPr>
                <a:defRPr/>
              </a:pPr>
              <a:t>11/22/2017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nb-NO"/>
              <a:t>© PRAGMA www.udruga-pragma.hr</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mn-cs"/>
              </a:defRPr>
            </a:lvl1pPr>
          </a:lstStyle>
          <a:p>
            <a:pPr>
              <a:defRPr/>
            </a:pPr>
            <a:fld id="{33D7520D-431C-46E8-89FD-3B23D47A1DD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725" y="141288"/>
            <a:ext cx="4211638"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498725" y="2932113"/>
            <a:ext cx="4211638" cy="620712"/>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6" name="Rectangle 5"/>
          <p:cNvSpPr/>
          <p:nvPr/>
        </p:nvSpPr>
        <p:spPr>
          <a:xfrm>
            <a:off x="1158875" y="3681413"/>
            <a:ext cx="6904038" cy="620712"/>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2053" name="Title 1"/>
          <p:cNvSpPr>
            <a:spLocks noGrp="1"/>
          </p:cNvSpPr>
          <p:nvPr>
            <p:ph type="ctrTitle"/>
          </p:nvPr>
        </p:nvSpPr>
        <p:spPr>
          <a:xfrm>
            <a:off x="725488" y="2730500"/>
            <a:ext cx="7772400" cy="1773238"/>
          </a:xfrm>
        </p:spPr>
        <p:txBody>
          <a:bodyPr/>
          <a:lstStyle/>
          <a:p>
            <a:pPr eaLnBrk="1" hangingPunct="1">
              <a:lnSpc>
                <a:spcPts val="6000"/>
              </a:lnSpc>
            </a:pPr>
            <a:r>
              <a:rPr lang="hr-HR" altLang="sr-Latn-RS" sz="5000" b="1" dirty="0">
                <a:solidFill>
                  <a:schemeClr val="bg1"/>
                </a:solidFill>
              </a:rPr>
              <a:t>KVIZ ZNANJA </a:t>
            </a:r>
            <a:br>
              <a:rPr lang="hr-HR" altLang="sr-Latn-RS" sz="5000" b="1" dirty="0">
                <a:solidFill>
                  <a:schemeClr val="bg1"/>
                </a:solidFill>
              </a:rPr>
            </a:br>
            <a:r>
              <a:rPr lang="hr-HR" altLang="sr-Latn-RS" sz="5000" b="1" dirty="0">
                <a:solidFill>
                  <a:schemeClr val="bg1"/>
                </a:solidFill>
              </a:rPr>
              <a:t>O OVISNOSTI PUŠENJA</a:t>
            </a:r>
            <a:endParaRPr lang="en-GB" altLang="sr-Latn-RS" sz="5000" dirty="0">
              <a:solidFill>
                <a:schemeClr val="bg1"/>
              </a:solidFill>
            </a:endParaRPr>
          </a:p>
        </p:txBody>
      </p:sp>
      <p:sp>
        <p:nvSpPr>
          <p:cNvPr id="2" name="Rezervirano mjesto podnožja 1"/>
          <p:cNvSpPr>
            <a:spLocks noGrp="1"/>
          </p:cNvSpPr>
          <p:nvPr>
            <p:ph type="ftr" sz="quarter" idx="11"/>
          </p:nvPr>
        </p:nvSpPr>
        <p:spPr/>
        <p:txBody>
          <a:bodyPr/>
          <a:lstStyle/>
          <a:p>
            <a:pPr>
              <a:defRPr/>
            </a:pPr>
            <a:r>
              <a:rPr lang="nb-NO" dirty="0"/>
              <a:t>© PRAGMA www.udruga-pragma.hr</a:t>
            </a:r>
            <a:endParaRPr lang="en-GB" dirty="0"/>
          </a:p>
        </p:txBody>
      </p:sp>
      <p:pic>
        <p:nvPicPr>
          <p:cNvPr id="2056" name="Picture 12" descr="pragma_boja-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01" y="315929"/>
            <a:ext cx="1625384"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5438" y="4640908"/>
            <a:ext cx="8675687" cy="553998"/>
          </a:xfrm>
          <a:prstGeom prst="rect">
            <a:avLst/>
          </a:prstGeom>
        </p:spPr>
        <p:txBody>
          <a:bodyPr>
            <a:spAutoFit/>
          </a:bodyPr>
          <a:lstStyle/>
          <a:p>
            <a:pPr algn="ctr">
              <a:defRPr/>
            </a:pPr>
            <a:r>
              <a:rPr lang="hr-HR" sz="1000" dirty="0"/>
              <a:t>Projekt „Pomak“ udruge Pragma provodi se uz potporu Ministarstva zdravstva (Klasa: 230-02/17-01/05, Urbroj: 534-03-3-1/5-17-02). Ministarstvo zdravstva ne odgovora za sadržaj prezentacije, već je to isključiva odgovornost Udruge.</a:t>
            </a:r>
          </a:p>
          <a:p>
            <a:pPr algn="ctr">
              <a:defRPr/>
            </a:pPr>
            <a:r>
              <a:rPr lang="pl-PL" sz="1000" dirty="0"/>
              <a:t>Više informacija o radu Pragme </a:t>
            </a:r>
            <a:r>
              <a:rPr lang="hr-HR" sz="1000" dirty="0"/>
              <a:t>na www.udruga-pragma.hr, pragma@udruga-pragma.hr, 01 7789 950.</a:t>
            </a:r>
            <a:endParaRPr lang="hr-HR" sz="1000" dirty="0">
              <a:latin typeface="+mj-lt"/>
            </a:endParaRPr>
          </a:p>
        </p:txBody>
      </p:sp>
      <p:pic>
        <p:nvPicPr>
          <p:cNvPr id="3" name="Slika 2">
            <a:extLst>
              <a:ext uri="{FF2B5EF4-FFF2-40B4-BE49-F238E27FC236}">
                <a16:creationId xmlns:a16="http://schemas.microsoft.com/office/drawing/2014/main" id="{984EBB2F-E2E8-4417-90E2-23A7588C96C7}"/>
              </a:ext>
            </a:extLst>
          </p:cNvPr>
          <p:cNvPicPr>
            <a:picLocks noChangeAspect="1"/>
          </p:cNvPicPr>
          <p:nvPr/>
        </p:nvPicPr>
        <p:blipFill>
          <a:blip r:embed="rId5"/>
          <a:stretch>
            <a:fillRect/>
          </a:stretch>
        </p:blipFill>
        <p:spPr>
          <a:xfrm>
            <a:off x="7005165" y="315929"/>
            <a:ext cx="2115495" cy="4755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91550" cy="1439862"/>
          </a:xfrm>
        </p:spPr>
        <p:txBody>
          <a:bodyPr/>
          <a:lstStyle/>
          <a:p>
            <a:pPr eaLnBrk="1" hangingPunct="1">
              <a:defRPr/>
            </a:pPr>
            <a:r>
              <a:rPr lang="hr-HR" sz="3600" b="1" dirty="0"/>
              <a:t>7. Većina odraslih koji puše, počeli su pušiti nakon što su navršili 18 godina </a:t>
            </a:r>
            <a:r>
              <a:rPr lang="hr-HR" sz="3600" b="1" dirty="0">
                <a:solidFill>
                  <a:schemeClr val="accent5">
                    <a:lumMod val="75000"/>
                  </a:schemeClr>
                </a:solidFill>
              </a:rPr>
              <a:t>(2 boda)</a:t>
            </a:r>
            <a:r>
              <a:rPr lang="hr-HR" sz="3600" b="1" dirty="0"/>
              <a:t>:</a:t>
            </a:r>
            <a:endParaRPr lang="hr-HR" sz="4000" dirty="0"/>
          </a:p>
        </p:txBody>
      </p:sp>
      <p:sp>
        <p:nvSpPr>
          <p:cNvPr id="9219" name="Content Placeholder 2"/>
          <p:cNvSpPr>
            <a:spLocks noGrp="1"/>
          </p:cNvSpPr>
          <p:nvPr>
            <p:ph idx="1"/>
          </p:nvPr>
        </p:nvSpPr>
        <p:spPr>
          <a:xfrm>
            <a:off x="457200" y="1670050"/>
            <a:ext cx="8229600" cy="1239838"/>
          </a:xfrm>
        </p:spPr>
        <p:txBody>
          <a:bodyPr/>
          <a:lstStyle/>
          <a:p>
            <a:pPr marL="514350" indent="-514350" eaLnBrk="1" hangingPunct="1">
              <a:buFont typeface="Calibri" pitchFamily="34" charset="0"/>
              <a:buAutoNum type="alphaUcPeriod"/>
            </a:pPr>
            <a:r>
              <a:rPr lang="hr-HR" altLang="sr-Latn-RS" sz="2800" dirty="0"/>
              <a:t>Točno</a:t>
            </a:r>
          </a:p>
          <a:p>
            <a:pPr marL="514350" indent="-514350" eaLnBrk="1" hangingPunct="1">
              <a:buFont typeface="Calibri" pitchFamily="34" charset="0"/>
              <a:buAutoNum type="alphaUcPeriod"/>
            </a:pPr>
            <a:r>
              <a:rPr lang="hr-HR" altLang="sr-Latn-RS" sz="2800" dirty="0"/>
              <a:t>Netočno</a:t>
            </a:r>
            <a:endParaRPr lang="hr-HR" altLang="sr-Latn-RS" sz="3000" dirty="0"/>
          </a:p>
        </p:txBody>
      </p:sp>
      <p:sp>
        <p:nvSpPr>
          <p:cNvPr id="5" name="Rectangle 4"/>
          <p:cNvSpPr>
            <a:spLocks noChangeArrowheads="1"/>
          </p:cNvSpPr>
          <p:nvPr/>
        </p:nvSpPr>
        <p:spPr bwMode="auto">
          <a:xfrm>
            <a:off x="457200" y="2990850"/>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199" y="3505201"/>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B. Netočno.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06400" y="4533900"/>
            <a:ext cx="8280400" cy="193899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400" dirty="0">
                <a:solidFill>
                  <a:schemeClr val="bg1"/>
                </a:solidFill>
                <a:latin typeface="+mn-lt"/>
                <a:cs typeface="+mn-cs"/>
              </a:rPr>
              <a:t>Gotovo 90 % odraslih pušača počeli su pušiti kada su bili djeca, na nagovor društva ili iz zabave, dosade, znatiželje. Brojni žale što su počeli pušiti, a sada im je to teško. Ako ne vjerujete, provedite malo istraživanje među odraslim pušačima. Zanimljivo će biti čuti njihove odgovore.</a:t>
            </a:r>
          </a:p>
        </p:txBody>
      </p:sp>
      <p:sp>
        <p:nvSpPr>
          <p:cNvPr id="2" name="Rezervirano mjesto podnožja 1"/>
          <p:cNvSpPr>
            <a:spLocks noGrp="1"/>
          </p:cNvSpPr>
          <p:nvPr>
            <p:ph type="ftr" sz="quarter" idx="11"/>
          </p:nvPr>
        </p:nvSpPr>
        <p:spPr>
          <a:xfrm>
            <a:off x="3124200" y="6489700"/>
            <a:ext cx="2895600" cy="3683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9"/>
            <a:ext cx="8591550" cy="1458912"/>
          </a:xfrm>
        </p:spPr>
        <p:txBody>
          <a:bodyPr/>
          <a:lstStyle/>
          <a:p>
            <a:pPr eaLnBrk="1" hangingPunct="1">
              <a:defRPr/>
            </a:pPr>
            <a:r>
              <a:rPr lang="hr-HR" sz="3000" b="1" dirty="0"/>
              <a:t>8. Kada pušiš cigaretu, u organizam unosiš sljedeće sastojke (</a:t>
            </a:r>
            <a:r>
              <a:rPr lang="hr-HR" sz="3000" b="1" i="1" dirty="0"/>
              <a:t>moguće je više odgovora</a:t>
            </a:r>
            <a:r>
              <a:rPr lang="hr-HR" sz="3000" b="1" dirty="0"/>
              <a:t>) </a:t>
            </a:r>
            <a:r>
              <a:rPr lang="hr-HR" sz="3000" b="1" dirty="0">
                <a:solidFill>
                  <a:schemeClr val="accent5">
                    <a:lumMod val="75000"/>
                  </a:schemeClr>
                </a:solidFill>
              </a:rPr>
              <a:t>(3 boda)</a:t>
            </a:r>
            <a:r>
              <a:rPr lang="hr-HR" sz="3000" b="1" dirty="0"/>
              <a:t>:</a:t>
            </a:r>
            <a:endParaRPr lang="hr-HR" sz="3000" dirty="0"/>
          </a:p>
        </p:txBody>
      </p:sp>
      <p:sp>
        <p:nvSpPr>
          <p:cNvPr id="10243" name="Content Placeholder 2"/>
          <p:cNvSpPr>
            <a:spLocks noGrp="1"/>
          </p:cNvSpPr>
          <p:nvPr>
            <p:ph idx="1"/>
          </p:nvPr>
        </p:nvSpPr>
        <p:spPr>
          <a:xfrm>
            <a:off x="457200" y="1549401"/>
            <a:ext cx="8229600" cy="2874962"/>
          </a:xfrm>
        </p:spPr>
        <p:txBody>
          <a:bodyPr numCol="2"/>
          <a:lstStyle/>
          <a:p>
            <a:pPr marL="514350" indent="-514350" eaLnBrk="1" hangingPunct="1">
              <a:buFont typeface="Calibri" pitchFamily="34" charset="0"/>
              <a:buAutoNum type="alphaUcPeriod"/>
            </a:pPr>
            <a:r>
              <a:rPr lang="hr-HR" altLang="sr-Latn-RS" sz="2800" dirty="0"/>
              <a:t>Čaj</a:t>
            </a:r>
          </a:p>
          <a:p>
            <a:pPr marL="514350" indent="-514350" eaLnBrk="1" hangingPunct="1">
              <a:buFont typeface="Calibri" pitchFamily="34" charset="0"/>
              <a:buAutoNum type="alphaUcPeriod"/>
            </a:pPr>
            <a:r>
              <a:rPr lang="hr-HR" altLang="sr-Latn-RS" sz="2800" dirty="0"/>
              <a:t>Benzen (otrovna tekućina koja se ponekad koristi za motorno gorivo)</a:t>
            </a:r>
          </a:p>
          <a:p>
            <a:pPr marL="514350" indent="-514350" eaLnBrk="1" hangingPunct="1">
              <a:buFont typeface="Calibri" pitchFamily="34" charset="0"/>
              <a:buAutoNum type="alphaUcPeriod"/>
            </a:pPr>
            <a:r>
              <a:rPr lang="hr-HR" altLang="sr-Latn-RS" sz="2800" dirty="0"/>
              <a:t>Vitamin B</a:t>
            </a:r>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r>
              <a:rPr lang="hr-HR" altLang="sr-Latn-RS" sz="2800" dirty="0"/>
              <a:t>Formaldehid (tvar koja se koristi kako bi se očuvali mrtvaci) </a:t>
            </a:r>
          </a:p>
          <a:p>
            <a:pPr marL="514350" indent="-514350" eaLnBrk="1" hangingPunct="1">
              <a:buFont typeface="Calibri" pitchFamily="34" charset="0"/>
              <a:buAutoNum type="alphaUcPeriod"/>
            </a:pPr>
            <a:r>
              <a:rPr lang="hr-HR" altLang="sr-Latn-RS" sz="2800" dirty="0"/>
              <a:t>Olovo </a:t>
            </a:r>
          </a:p>
          <a:p>
            <a:pPr marL="514350" indent="-514350" eaLnBrk="1" hangingPunct="1">
              <a:buFont typeface="Calibri" pitchFamily="34" charset="0"/>
              <a:buAutoNum type="alphaUcPeriod"/>
            </a:pPr>
            <a:r>
              <a:rPr lang="hr-HR" altLang="sr-Latn-RS" sz="2800" dirty="0"/>
              <a:t>Kofein</a:t>
            </a:r>
          </a:p>
          <a:p>
            <a:pPr marL="514350" indent="-514350" eaLnBrk="1" hangingPunct="1">
              <a:buFont typeface="Calibri" pitchFamily="34" charset="0"/>
              <a:buAutoNum type="alphaUcPeriod"/>
            </a:pPr>
            <a:r>
              <a:rPr lang="hr-HR" altLang="sr-Latn-RS" sz="2800" dirty="0"/>
              <a:t>Sve navedeno</a:t>
            </a:r>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3000" dirty="0"/>
          </a:p>
        </p:txBody>
      </p:sp>
      <p:sp>
        <p:nvSpPr>
          <p:cNvPr id="5" name="Rectangle 4"/>
          <p:cNvSpPr>
            <a:spLocks noChangeArrowheads="1"/>
          </p:cNvSpPr>
          <p:nvPr/>
        </p:nvSpPr>
        <p:spPr bwMode="auto">
          <a:xfrm>
            <a:off x="457201" y="4726782"/>
            <a:ext cx="2527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Točni odgovori su: </a:t>
            </a:r>
            <a:endParaRPr lang="en-GB" altLang="sr-Latn-RS" sz="2400" dirty="0"/>
          </a:p>
        </p:txBody>
      </p:sp>
      <p:sp>
        <p:nvSpPr>
          <p:cNvPr id="7" name="Rectangle 6"/>
          <p:cNvSpPr>
            <a:spLocks noChangeArrowheads="1"/>
          </p:cNvSpPr>
          <p:nvPr/>
        </p:nvSpPr>
        <p:spPr bwMode="auto">
          <a:xfrm>
            <a:off x="3124200" y="4728369"/>
            <a:ext cx="2286000" cy="46037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A., B., </a:t>
            </a:r>
            <a:r>
              <a:rPr lang="hr-HR" sz="2400" dirty="0" err="1">
                <a:solidFill>
                  <a:schemeClr val="accent5">
                    <a:lumMod val="50000"/>
                  </a:schemeClr>
                </a:solidFill>
                <a:latin typeface="+mn-lt"/>
                <a:cs typeface="+mn-cs"/>
              </a:rPr>
              <a:t>D</a:t>
            </a:r>
            <a:r>
              <a:rPr lang="hr-HR" sz="2400" dirty="0">
                <a:solidFill>
                  <a:schemeClr val="accent5">
                    <a:lumMod val="50000"/>
                  </a:schemeClr>
                </a:solidFill>
                <a:latin typeface="+mn-lt"/>
                <a:cs typeface="+mn-cs"/>
              </a:rPr>
              <a:t>., </a:t>
            </a:r>
            <a:r>
              <a:rPr lang="hr-HR" sz="2400" dirty="0" err="1">
                <a:solidFill>
                  <a:schemeClr val="accent5">
                    <a:lumMod val="50000"/>
                  </a:schemeClr>
                </a:solidFill>
                <a:latin typeface="+mn-lt"/>
                <a:cs typeface="+mn-cs"/>
              </a:rPr>
              <a:t>E</a:t>
            </a:r>
            <a:r>
              <a:rPr lang="hr-HR" sz="2400" dirty="0">
                <a:solidFill>
                  <a:schemeClr val="accent5">
                    <a:lumMod val="50000"/>
                  </a:schemeClr>
                </a:solidFill>
                <a:latin typeface="+mn-lt"/>
                <a:cs typeface="+mn-cs"/>
              </a:rPr>
              <a:t>. i F.</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200" y="5172869"/>
            <a:ext cx="8280400" cy="1323439"/>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rPr>
              <a:t>Pušenjem se u organizam, osim nikotina koji izaziva ovisnost, unosi (prema popisu nekih američkih proizvođača) čak 599 štetnih tvari te ostali sastojci (poput šećera, čaja, kofeina…) da bi se poboljšao okus i stvorila još veća ovisnost.</a:t>
            </a:r>
            <a:endParaRPr lang="hr-HR" sz="2000" dirty="0">
              <a:solidFill>
                <a:schemeClr val="bg1"/>
              </a:solidFill>
              <a:latin typeface="+mn-lt"/>
              <a:cs typeface="+mn-cs"/>
            </a:endParaRPr>
          </a:p>
        </p:txBody>
      </p:sp>
      <p:sp>
        <p:nvSpPr>
          <p:cNvPr id="2" name="Rezervirano mjesto podnožja 1"/>
          <p:cNvSpPr>
            <a:spLocks noGrp="1"/>
          </p:cNvSpPr>
          <p:nvPr>
            <p:ph type="ftr" sz="quarter" idx="11"/>
          </p:nvPr>
        </p:nvSpPr>
        <p:spPr>
          <a:xfrm>
            <a:off x="3124200" y="6464300"/>
            <a:ext cx="2895600" cy="393700"/>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91550" cy="1439862"/>
          </a:xfrm>
        </p:spPr>
        <p:txBody>
          <a:bodyPr/>
          <a:lstStyle/>
          <a:p>
            <a:pPr eaLnBrk="1" hangingPunct="1">
              <a:defRPr/>
            </a:pPr>
            <a:r>
              <a:rPr lang="hr-HR" sz="3600" b="1" dirty="0"/>
              <a:t>9. Pušači su mršaviji od nepušača </a:t>
            </a:r>
            <a:br>
              <a:rPr lang="hr-HR" sz="3600" b="1" dirty="0"/>
            </a:br>
            <a:r>
              <a:rPr lang="hr-HR" sz="3600" b="1" dirty="0">
                <a:solidFill>
                  <a:schemeClr val="accent5">
                    <a:lumMod val="75000"/>
                  </a:schemeClr>
                </a:solidFill>
              </a:rPr>
              <a:t>(2 boda)</a:t>
            </a:r>
            <a:r>
              <a:rPr lang="hr-HR" sz="3600" b="1" dirty="0"/>
              <a:t>:</a:t>
            </a:r>
            <a:endParaRPr lang="hr-HR" sz="3600" dirty="0"/>
          </a:p>
        </p:txBody>
      </p:sp>
      <p:sp>
        <p:nvSpPr>
          <p:cNvPr id="11267" name="Content Placeholder 2"/>
          <p:cNvSpPr>
            <a:spLocks noGrp="1"/>
          </p:cNvSpPr>
          <p:nvPr>
            <p:ph idx="1"/>
          </p:nvPr>
        </p:nvSpPr>
        <p:spPr>
          <a:xfrm>
            <a:off x="457200" y="1536700"/>
            <a:ext cx="8229600" cy="990600"/>
          </a:xfrm>
        </p:spPr>
        <p:txBody>
          <a:bodyPr/>
          <a:lstStyle/>
          <a:p>
            <a:pPr marL="514350" indent="-514350" eaLnBrk="1" hangingPunct="1">
              <a:buFont typeface="Calibri" pitchFamily="34" charset="0"/>
              <a:buAutoNum type="alphaUcPeriod"/>
            </a:pPr>
            <a:r>
              <a:rPr lang="hr-HR" altLang="sr-Latn-RS" sz="3000" dirty="0"/>
              <a:t>Točno</a:t>
            </a:r>
          </a:p>
          <a:p>
            <a:pPr marL="514350" indent="-514350" eaLnBrk="1" hangingPunct="1">
              <a:buFont typeface="Calibri" pitchFamily="34" charset="0"/>
              <a:buAutoNum type="alphaUcPeriod"/>
            </a:pPr>
            <a:r>
              <a:rPr lang="hr-HR" altLang="sr-Latn-RS" sz="3000" dirty="0"/>
              <a:t>Netočno</a:t>
            </a:r>
          </a:p>
        </p:txBody>
      </p:sp>
      <p:sp>
        <p:nvSpPr>
          <p:cNvPr id="5" name="Rectangle 4"/>
          <p:cNvSpPr>
            <a:spLocks noChangeArrowheads="1"/>
          </p:cNvSpPr>
          <p:nvPr/>
        </p:nvSpPr>
        <p:spPr bwMode="auto">
          <a:xfrm>
            <a:off x="457199" y="2953544"/>
            <a:ext cx="243840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3310652"/>
            <a:ext cx="1320801" cy="460375"/>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A. Točno</a:t>
            </a:r>
            <a:endParaRPr lang="en-GB" sz="2400" dirty="0">
              <a:solidFill>
                <a:schemeClr val="accent5">
                  <a:lumMod val="50000"/>
                </a:schemeClr>
              </a:solidFill>
              <a:latin typeface="+mn-lt"/>
              <a:cs typeface="+mn-cs"/>
            </a:endParaRP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
        <p:nvSpPr>
          <p:cNvPr id="4" name="TekstniOkvir 3"/>
          <p:cNvSpPr txBox="1"/>
          <p:nvPr/>
        </p:nvSpPr>
        <p:spPr>
          <a:xfrm>
            <a:off x="482600" y="4048026"/>
            <a:ext cx="8229600" cy="2308324"/>
          </a:xfrm>
          <a:prstGeom prst="rect">
            <a:avLst/>
          </a:prstGeom>
          <a:solidFill>
            <a:srgbClr val="31859C"/>
          </a:solidFill>
        </p:spPr>
        <p:txBody>
          <a:bodyPr wrap="square" rtlCol="0">
            <a:spAutoFit/>
          </a:bodyPr>
          <a:lstStyle/>
          <a:p>
            <a:pPr eaLnBrk="1" hangingPunct="1"/>
            <a:r>
              <a:rPr lang="hr-HR" altLang="sr-Latn-RS" dirty="0">
                <a:solidFill>
                  <a:schemeClr val="bg1"/>
                </a:solidFill>
              </a:rPr>
              <a:t>Pušači obično imaju manju tjelesnu težinu od nepušača, ALI (!) to ne znači da su zdraviji i ljepši: naime, pušači imaju više visceralnih masnoća (masnoće koje nisu vidljive „na van” jer se radi o masnoćama oko unutarnjih organa, a koje su puno opasnije od „vidljivih” masnoća). Osim već dobro poznatih bolesti (rak pluća, bolesti srca i krvnih žila…), pušenje utječe i na lošiji izgled: žutilo zubi i prstiju, tanju kosu, brže sjedenje i ispadanje kose, loš zadah (osim lošeg mirisa odjeće), podočnjake zbog lošijeg sna (zbog nedostatka nikotina tijekom sna), lošu kvalitetu kože i kožne bolesti.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265907"/>
            <a:ext cx="8580438" cy="1439862"/>
          </a:xfrm>
        </p:spPr>
        <p:txBody>
          <a:bodyPr/>
          <a:lstStyle/>
          <a:p>
            <a:pPr eaLnBrk="1" hangingPunct="1">
              <a:defRPr/>
            </a:pPr>
            <a:r>
              <a:rPr lang="hr-HR" sz="3600" b="1" dirty="0"/>
              <a:t>10. Koliko ljudi godišnje umire u svijetu</a:t>
            </a:r>
            <a:br>
              <a:rPr lang="hr-HR" sz="3600" b="1" dirty="0"/>
            </a:br>
            <a:r>
              <a:rPr lang="hr-HR" sz="3600" b="1" dirty="0"/>
              <a:t> od posljedica pušenja </a:t>
            </a:r>
            <a:r>
              <a:rPr lang="hr-HR" sz="3600" b="1" dirty="0">
                <a:solidFill>
                  <a:schemeClr val="accent5">
                    <a:lumMod val="75000"/>
                  </a:schemeClr>
                </a:solidFill>
              </a:rPr>
              <a:t>(2 boda)</a:t>
            </a:r>
            <a:r>
              <a:rPr lang="hr-HR" sz="3600" b="1" dirty="0"/>
              <a:t>?</a:t>
            </a:r>
            <a:endParaRPr lang="hr-HR" sz="3600" dirty="0"/>
          </a:p>
        </p:txBody>
      </p:sp>
      <p:sp>
        <p:nvSpPr>
          <p:cNvPr id="13315" name="Content Placeholder 2"/>
          <p:cNvSpPr>
            <a:spLocks noGrp="1"/>
          </p:cNvSpPr>
          <p:nvPr>
            <p:ph idx="1"/>
          </p:nvPr>
        </p:nvSpPr>
        <p:spPr>
          <a:xfrm>
            <a:off x="457199" y="1705769"/>
            <a:ext cx="8229600" cy="1833562"/>
          </a:xfrm>
        </p:spPr>
        <p:txBody>
          <a:bodyPr/>
          <a:lstStyle/>
          <a:p>
            <a:pPr marL="514350" indent="-514350" eaLnBrk="1" hangingPunct="1">
              <a:buFont typeface="Calibri" pitchFamily="34" charset="0"/>
              <a:buAutoNum type="alphaUcPeriod"/>
            </a:pPr>
            <a:r>
              <a:rPr lang="hr-HR" altLang="sr-Latn-RS" sz="2800" dirty="0"/>
              <a:t>Oko 1 milijun</a:t>
            </a:r>
          </a:p>
          <a:p>
            <a:pPr marL="514350" indent="-514350" eaLnBrk="1" hangingPunct="1">
              <a:buFont typeface="Calibri" pitchFamily="34" charset="0"/>
              <a:buAutoNum type="alphaUcPeriod"/>
            </a:pPr>
            <a:r>
              <a:rPr lang="hr-HR" altLang="sr-Latn-RS" sz="2800" dirty="0"/>
              <a:t>Oko 5 milijuna</a:t>
            </a:r>
          </a:p>
          <a:p>
            <a:pPr marL="514350" indent="-514350" eaLnBrk="1" hangingPunct="1">
              <a:buFont typeface="Calibri" pitchFamily="34" charset="0"/>
              <a:buAutoNum type="alphaUcPeriod"/>
            </a:pPr>
            <a:r>
              <a:rPr lang="hr-HR" altLang="sr-Latn-RS" sz="2800" dirty="0"/>
              <a:t>Oko 10 milijuna</a:t>
            </a:r>
          </a:p>
        </p:txBody>
      </p:sp>
      <p:sp>
        <p:nvSpPr>
          <p:cNvPr id="5" name="Rectangle 4"/>
          <p:cNvSpPr>
            <a:spLocks noChangeArrowheads="1"/>
          </p:cNvSpPr>
          <p:nvPr/>
        </p:nvSpPr>
        <p:spPr bwMode="auto">
          <a:xfrm>
            <a:off x="357188" y="3332163"/>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2960689" y="3332162"/>
            <a:ext cx="2424112" cy="461963"/>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B. Oko 5 milijuna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06399" y="4065588"/>
            <a:ext cx="8280400" cy="2246769"/>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Drugim riječima, nešto više od jedne Hrvatske godišnje! (za usporedbu, od SIDE ih umire oko 2 milijuna). Svjetska zdravstvena organizacija upozorava da danas svakih 8 sekundi u svijetu umire 1 čovjek kao žrtva štetnog djelovanja duhana. Ukoliko se problem pušenja ne smanji, do 2030. godine broj umirućih godišnje bi mogao doseći i 10 milijuna. U Hrvatskoj je svaka treća odrasla osoba pušač, a procjenjuje se da od bolesti vezanih uz pušenje umire godišnje 10 000 Hrvata (jedan manji grad).</a:t>
            </a:r>
          </a:p>
        </p:txBody>
      </p:sp>
      <p:sp>
        <p:nvSpPr>
          <p:cNvPr id="2" name="Rezervirano mjesto podnožja 1"/>
          <p:cNvSpPr>
            <a:spLocks noGrp="1"/>
          </p:cNvSpPr>
          <p:nvPr>
            <p:ph type="ftr" sz="quarter" idx="11"/>
          </p:nvPr>
        </p:nvSpPr>
        <p:spPr>
          <a:xfrm>
            <a:off x="3124200" y="6484938"/>
            <a:ext cx="2895600" cy="373062"/>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69875" y="90488"/>
            <a:ext cx="8580438" cy="1439862"/>
          </a:xfrm>
        </p:spPr>
        <p:txBody>
          <a:bodyPr/>
          <a:lstStyle/>
          <a:p>
            <a:pPr eaLnBrk="1" hangingPunct="1"/>
            <a:r>
              <a:rPr lang="hr-HR" altLang="sr-Latn-RS" sz="3600" b="1" dirty="0"/>
              <a:t>11. Ovisnike o pušenju pušenje cigareta opušta, oslobađa napetosti </a:t>
            </a:r>
            <a:r>
              <a:rPr lang="hr-HR" altLang="sr-Latn-RS" sz="3600" b="1" dirty="0">
                <a:solidFill>
                  <a:srgbClr val="31859C"/>
                </a:solidFill>
              </a:rPr>
              <a:t>(2 boda)</a:t>
            </a:r>
            <a:r>
              <a:rPr lang="hr-HR" altLang="sr-Latn-RS" sz="3600" b="1" dirty="0"/>
              <a:t>:</a:t>
            </a:r>
            <a:endParaRPr lang="hr-HR" altLang="sr-Latn-RS" sz="3600" dirty="0"/>
          </a:p>
        </p:txBody>
      </p:sp>
      <p:sp>
        <p:nvSpPr>
          <p:cNvPr id="14339" name="Content Placeholder 2"/>
          <p:cNvSpPr>
            <a:spLocks noGrp="1"/>
          </p:cNvSpPr>
          <p:nvPr>
            <p:ph idx="1"/>
          </p:nvPr>
        </p:nvSpPr>
        <p:spPr>
          <a:xfrm>
            <a:off x="457200" y="1579563"/>
            <a:ext cx="8229600" cy="1833562"/>
          </a:xfrm>
        </p:spPr>
        <p:txBody>
          <a:bodyPr/>
          <a:lstStyle/>
          <a:p>
            <a:pPr marL="514350" indent="-514350" eaLnBrk="1" hangingPunct="1">
              <a:buFont typeface="Calibri" pitchFamily="34" charset="0"/>
              <a:buAutoNum type="alphaUcPeriod"/>
            </a:pPr>
            <a:r>
              <a:rPr lang="hr-HR" altLang="sr-Latn-RS" sz="2800" dirty="0"/>
              <a:t>Točno</a:t>
            </a:r>
          </a:p>
          <a:p>
            <a:pPr marL="514350" indent="-514350" eaLnBrk="1" hangingPunct="1">
              <a:buFont typeface="Calibri" pitchFamily="34" charset="0"/>
              <a:buAutoNum type="alphaUcPeriod"/>
            </a:pPr>
            <a:r>
              <a:rPr lang="hr-HR" altLang="sr-Latn-RS" sz="2800" dirty="0"/>
              <a:t>Netočno</a:t>
            </a:r>
          </a:p>
        </p:txBody>
      </p:sp>
      <p:sp>
        <p:nvSpPr>
          <p:cNvPr id="5" name="Rectangle 4"/>
          <p:cNvSpPr>
            <a:spLocks noChangeArrowheads="1"/>
          </p:cNvSpPr>
          <p:nvPr/>
        </p:nvSpPr>
        <p:spPr bwMode="auto">
          <a:xfrm>
            <a:off x="457200" y="28400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3209925"/>
            <a:ext cx="8493125" cy="461963"/>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A. Točno. </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31800" y="4308941"/>
            <a:ext cx="8280400" cy="1938992"/>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Pušenje opušta ovisnike. Žudnja za cigaretom zbog nedostatka nikotina stvara stres, a unos nove doze nikotina taj stres ublažava. I tu se stvara začarani krug: osoba puši kako bi se opuštala, a nervozna je kada neko vrijeme puši. Ovisno o tome ima li u tijelu nikotina ili ne, mijenjat će se raspoloženje pušača. Nepušačima, što je moguće postati u roku od nekoliko tjedana nepušenja, ne treba nikotin za opuštanje. </a:t>
            </a:r>
          </a:p>
        </p:txBody>
      </p:sp>
      <p:sp>
        <p:nvSpPr>
          <p:cNvPr id="2" name="Rezervirano mjesto podnožja 1"/>
          <p:cNvSpPr>
            <a:spLocks noGrp="1"/>
          </p:cNvSpPr>
          <p:nvPr>
            <p:ph type="ftr" sz="quarter" idx="11"/>
          </p:nvPr>
        </p:nvSpPr>
        <p:spPr>
          <a:xfrm>
            <a:off x="3124200" y="6462713"/>
            <a:ext cx="2895600" cy="3952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90488"/>
            <a:ext cx="8580438" cy="1800225"/>
          </a:xfrm>
        </p:spPr>
        <p:txBody>
          <a:bodyPr/>
          <a:lstStyle/>
          <a:p>
            <a:pPr eaLnBrk="1" hangingPunct="1">
              <a:defRPr/>
            </a:pPr>
            <a:r>
              <a:rPr lang="hr-HR" sz="3000" b="1" dirty="0"/>
              <a:t>12. Koliko je vremena potrebno da bi se tijelo očistilo od ugljičnog monoksida (CO) nakon prestanka pušenja? </a:t>
            </a:r>
            <a:r>
              <a:rPr lang="hr-HR" sz="3000" b="1" dirty="0">
                <a:solidFill>
                  <a:schemeClr val="accent5">
                    <a:lumMod val="75000"/>
                  </a:schemeClr>
                </a:solidFill>
              </a:rPr>
              <a:t>(3 boda)</a:t>
            </a:r>
            <a:r>
              <a:rPr lang="hr-HR" sz="3000" b="1" dirty="0"/>
              <a:t>:</a:t>
            </a:r>
            <a:endParaRPr lang="hr-HR" sz="3000" dirty="0"/>
          </a:p>
        </p:txBody>
      </p:sp>
      <p:sp>
        <p:nvSpPr>
          <p:cNvPr id="15363" name="Content Placeholder 2"/>
          <p:cNvSpPr>
            <a:spLocks noGrp="1"/>
          </p:cNvSpPr>
          <p:nvPr>
            <p:ph idx="1"/>
          </p:nvPr>
        </p:nvSpPr>
        <p:spPr>
          <a:xfrm>
            <a:off x="457199" y="1741494"/>
            <a:ext cx="8229600" cy="1833562"/>
          </a:xfrm>
        </p:spPr>
        <p:txBody>
          <a:bodyPr/>
          <a:lstStyle/>
          <a:p>
            <a:pPr marL="514350" indent="-514350" eaLnBrk="1" hangingPunct="1">
              <a:buFont typeface="Calibri" pitchFamily="34" charset="0"/>
              <a:buAutoNum type="alphaUcPeriod"/>
            </a:pPr>
            <a:r>
              <a:rPr lang="hr-HR" altLang="sr-Latn-RS" sz="2400" dirty="0"/>
              <a:t>Mjesec dana</a:t>
            </a:r>
          </a:p>
          <a:p>
            <a:pPr marL="514350" indent="-514350" eaLnBrk="1" hangingPunct="1">
              <a:buFont typeface="Calibri" pitchFamily="34" charset="0"/>
              <a:buAutoNum type="alphaUcPeriod"/>
            </a:pPr>
            <a:r>
              <a:rPr lang="hr-HR" altLang="sr-Latn-RS" sz="2400" dirty="0"/>
              <a:t>1-2 tjedna</a:t>
            </a:r>
          </a:p>
          <a:p>
            <a:pPr marL="514350" indent="-514350" eaLnBrk="1" hangingPunct="1">
              <a:buFont typeface="Calibri" pitchFamily="34" charset="0"/>
              <a:buAutoNum type="alphaUcPeriod"/>
            </a:pPr>
            <a:r>
              <a:rPr lang="hr-HR" altLang="sr-Latn-RS" sz="2400" dirty="0"/>
              <a:t>72 sata</a:t>
            </a:r>
          </a:p>
          <a:p>
            <a:pPr marL="514350" indent="-514350" eaLnBrk="1" hangingPunct="1">
              <a:buFont typeface="Calibri" pitchFamily="34" charset="0"/>
              <a:buAutoNum type="alphaUcPeriod"/>
            </a:pPr>
            <a:r>
              <a:rPr lang="hr-HR" altLang="sr-Latn-RS" sz="2400" dirty="0"/>
              <a:t>24 sata </a:t>
            </a:r>
          </a:p>
        </p:txBody>
      </p:sp>
      <p:sp>
        <p:nvSpPr>
          <p:cNvPr id="5" name="Rectangle 4"/>
          <p:cNvSpPr>
            <a:spLocks noChangeArrowheads="1"/>
          </p:cNvSpPr>
          <p:nvPr/>
        </p:nvSpPr>
        <p:spPr bwMode="auto">
          <a:xfrm>
            <a:off x="457199" y="359446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3124200" y="3575056"/>
            <a:ext cx="1676400" cy="461962"/>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D. 24 sata.</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199" y="4022301"/>
            <a:ext cx="8280400" cy="2554545"/>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Već 24 sata nakon prestanka pušenja tijelo će biti očišćeno od ugljičnog </a:t>
            </a:r>
            <a:r>
              <a:rPr lang="hr-HR" sz="2000" dirty="0" err="1">
                <a:solidFill>
                  <a:schemeClr val="bg1"/>
                </a:solidFill>
                <a:latin typeface="+mn-lt"/>
                <a:cs typeface="+mn-cs"/>
              </a:rPr>
              <a:t>monoksida</a:t>
            </a:r>
            <a:r>
              <a:rPr lang="hr-HR" sz="2000" dirty="0">
                <a:solidFill>
                  <a:schemeClr val="bg1"/>
                </a:solidFill>
                <a:latin typeface="+mn-lt"/>
                <a:cs typeface="+mn-cs"/>
              </a:rPr>
              <a:t> (otrovni plin cigareta koji smanjuje dotok kisika u tijelu). Tijekom idućih dana pluća će se osloboditi od sluzi i drugog otpadnog materijala. Nakon nekoliko tjedana, potreba za nikotinom će biti vidno manja. Godinu dana kasnije će rizik od srčanog udara biti sveden na 50 % rizika kojeg imaju pušači. Kako vrijeme bude prolazilo, osoba će se osjećati sve bolje. Važno je ustrajati, a ne misliti kako - zbog sveg navedenog - možemo prestati pušiti kad poželimo i onda to odgađamo godinama/cijeli život.</a:t>
            </a:r>
          </a:p>
        </p:txBody>
      </p:sp>
      <p:sp>
        <p:nvSpPr>
          <p:cNvPr id="2" name="Rezervirano mjesto podnožja 1"/>
          <p:cNvSpPr>
            <a:spLocks noGrp="1"/>
          </p:cNvSpPr>
          <p:nvPr>
            <p:ph type="ftr" sz="quarter" idx="11"/>
          </p:nvPr>
        </p:nvSpPr>
        <p:spPr>
          <a:xfrm>
            <a:off x="3124200" y="6486525"/>
            <a:ext cx="2895600" cy="3714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166687"/>
            <a:ext cx="8591550" cy="1439863"/>
          </a:xfrm>
        </p:spPr>
        <p:txBody>
          <a:bodyPr/>
          <a:lstStyle/>
          <a:p>
            <a:pPr eaLnBrk="1" hangingPunct="1">
              <a:defRPr/>
            </a:pPr>
            <a:r>
              <a:rPr lang="hr-HR" sz="3000" b="1" dirty="0"/>
              <a:t>13. </a:t>
            </a:r>
            <a:r>
              <a:rPr lang="hr-HR" sz="3200" b="1" dirty="0"/>
              <a:t>Dugotrajno pušenje može doprinijeti sljedećem (</a:t>
            </a:r>
            <a:r>
              <a:rPr lang="hr-HR" sz="3200" b="1" i="1" dirty="0"/>
              <a:t>moguće je više odgovora</a:t>
            </a:r>
            <a:r>
              <a:rPr lang="hr-HR" sz="3200" b="1" dirty="0"/>
              <a:t>) </a:t>
            </a:r>
            <a:r>
              <a:rPr lang="hr-HR" sz="3000" b="1" dirty="0">
                <a:solidFill>
                  <a:schemeClr val="accent5">
                    <a:lumMod val="75000"/>
                  </a:schemeClr>
                </a:solidFill>
              </a:rPr>
              <a:t>(3 boda)</a:t>
            </a:r>
            <a:r>
              <a:rPr lang="hr-HR" sz="3000" b="1" dirty="0"/>
              <a:t>:</a:t>
            </a:r>
            <a:endParaRPr lang="hr-HR" sz="3000" dirty="0"/>
          </a:p>
        </p:txBody>
      </p:sp>
      <p:sp>
        <p:nvSpPr>
          <p:cNvPr id="12291" name="Content Placeholder 2"/>
          <p:cNvSpPr>
            <a:spLocks noGrp="1"/>
          </p:cNvSpPr>
          <p:nvPr>
            <p:ph idx="1"/>
          </p:nvPr>
        </p:nvSpPr>
        <p:spPr>
          <a:xfrm>
            <a:off x="457199" y="1554163"/>
            <a:ext cx="8404225" cy="1989138"/>
          </a:xfrm>
        </p:spPr>
        <p:txBody>
          <a:bodyPr numCol="2"/>
          <a:lstStyle/>
          <a:p>
            <a:pPr marL="466725" indent="-514350" eaLnBrk="1" hangingPunct="1">
              <a:spcBef>
                <a:spcPct val="0"/>
              </a:spcBef>
              <a:buFont typeface="Calibri" pitchFamily="34" charset="0"/>
              <a:buAutoNum type="alphaUcPeriod"/>
            </a:pPr>
            <a:r>
              <a:rPr lang="hr-HR" altLang="sr-Latn-RS" sz="2800" dirty="0"/>
              <a:t>Neplodnost</a:t>
            </a:r>
          </a:p>
          <a:p>
            <a:pPr marL="466725" indent="-514350" eaLnBrk="1" hangingPunct="1">
              <a:spcBef>
                <a:spcPct val="0"/>
              </a:spcBef>
              <a:buFont typeface="Calibri" pitchFamily="34" charset="0"/>
              <a:buAutoNum type="alphaUcPeriod"/>
            </a:pPr>
            <a:r>
              <a:rPr lang="hr-HR" sz="2800" dirty="0">
                <a:cs typeface="+mn-cs"/>
              </a:rPr>
              <a:t>Više prometnih nesreća nego kod nepušača</a:t>
            </a:r>
          </a:p>
          <a:p>
            <a:pPr marL="466725" indent="-514350" eaLnBrk="1" hangingPunct="1">
              <a:spcBef>
                <a:spcPct val="0"/>
              </a:spcBef>
              <a:buFont typeface="Calibri" pitchFamily="34" charset="0"/>
              <a:buAutoNum type="alphaUcPeriod"/>
            </a:pPr>
            <a:r>
              <a:rPr lang="hr-HR" sz="2800" dirty="0">
                <a:cs typeface="+mn-cs"/>
              </a:rPr>
              <a:t>Slabiji vid</a:t>
            </a:r>
          </a:p>
          <a:p>
            <a:pPr marL="466725" indent="-514350" eaLnBrk="1" hangingPunct="1">
              <a:spcBef>
                <a:spcPct val="0"/>
              </a:spcBef>
              <a:buFont typeface="Calibri" pitchFamily="34" charset="0"/>
              <a:buAutoNum type="alphaUcPeriod"/>
            </a:pPr>
            <a:endParaRPr lang="hr-HR" sz="2800" dirty="0">
              <a:cs typeface="+mn-cs"/>
            </a:endParaRPr>
          </a:p>
          <a:p>
            <a:pPr marL="466725" indent="-514350" eaLnBrk="1" hangingPunct="1">
              <a:spcBef>
                <a:spcPct val="0"/>
              </a:spcBef>
              <a:buFont typeface="Calibri" pitchFamily="34" charset="0"/>
              <a:buAutoNum type="alphaUcPeriod"/>
            </a:pPr>
            <a:endParaRPr lang="hr-HR" sz="2800" dirty="0">
              <a:cs typeface="+mn-cs"/>
            </a:endParaRPr>
          </a:p>
          <a:p>
            <a:pPr marL="466725" indent="-514350" eaLnBrk="1" hangingPunct="1">
              <a:spcBef>
                <a:spcPct val="0"/>
              </a:spcBef>
              <a:buFont typeface="Calibri" pitchFamily="34" charset="0"/>
              <a:buAutoNum type="alphaUcPeriod"/>
            </a:pPr>
            <a:r>
              <a:rPr lang="hr-HR" sz="2800" dirty="0">
                <a:cs typeface="+mn-cs"/>
              </a:rPr>
              <a:t>Češće prehlade i gripe</a:t>
            </a:r>
          </a:p>
          <a:p>
            <a:pPr marL="466725" indent="-514350" eaLnBrk="1" hangingPunct="1">
              <a:spcBef>
                <a:spcPct val="0"/>
              </a:spcBef>
              <a:buFont typeface="Calibri" pitchFamily="34" charset="0"/>
              <a:buAutoNum type="alphaUcPeriod"/>
            </a:pPr>
            <a:r>
              <a:rPr lang="hr-HR" sz="2800" dirty="0">
                <a:cs typeface="+mn-cs"/>
              </a:rPr>
              <a:t>Rak mokraćnog mjehura</a:t>
            </a:r>
          </a:p>
          <a:p>
            <a:pPr marL="466725" indent="-514350" eaLnBrk="1" hangingPunct="1">
              <a:spcBef>
                <a:spcPct val="0"/>
              </a:spcBef>
              <a:buFont typeface="Calibri" pitchFamily="34" charset="0"/>
              <a:buAutoNum type="alphaUcPeriod"/>
            </a:pPr>
            <a:r>
              <a:rPr lang="hr-HR" sz="2800" dirty="0">
                <a:cs typeface="+mn-cs"/>
              </a:rPr>
              <a:t>Sve navedeno</a:t>
            </a:r>
          </a:p>
          <a:p>
            <a:pPr marL="466725" indent="-514350" eaLnBrk="1" hangingPunct="1">
              <a:spcBef>
                <a:spcPct val="0"/>
              </a:spcBef>
              <a:buFont typeface="Calibri" pitchFamily="34" charset="0"/>
              <a:buAutoNum type="alphaUcPeriod"/>
            </a:pPr>
            <a:endParaRPr lang="hr-HR" sz="2800" dirty="0">
              <a:cs typeface="+mn-cs"/>
            </a:endParaRPr>
          </a:p>
          <a:p>
            <a:pPr marL="466725" indent="-514350" eaLnBrk="1" hangingPunct="1">
              <a:spcBef>
                <a:spcPct val="0"/>
              </a:spcBef>
              <a:buFont typeface="Calibri" pitchFamily="34" charset="0"/>
              <a:buAutoNum type="alphaUcPeriod"/>
            </a:pPr>
            <a:endParaRPr lang="hr-HR" altLang="sr-Latn-RS" sz="2800" dirty="0"/>
          </a:p>
        </p:txBody>
      </p:sp>
      <p:sp>
        <p:nvSpPr>
          <p:cNvPr id="5" name="Rectangle 4"/>
          <p:cNvSpPr>
            <a:spLocks noChangeArrowheads="1"/>
          </p:cNvSpPr>
          <p:nvPr/>
        </p:nvSpPr>
        <p:spPr bwMode="auto">
          <a:xfrm>
            <a:off x="457200" y="3645694"/>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457200" y="4107657"/>
            <a:ext cx="8493125" cy="461962"/>
          </a:xfrm>
          <a:prstGeom prst="rect">
            <a:avLst/>
          </a:prstGeom>
          <a:noFill/>
          <a:ln w="9525">
            <a:noFill/>
            <a:miter lim="800000"/>
            <a:headEnd/>
            <a:tailEnd/>
          </a:ln>
        </p:spPr>
        <p:txBody>
          <a:bodyPr>
            <a:spAutoFit/>
          </a:bodyPr>
          <a:lstStyle/>
          <a:p>
            <a:pPr>
              <a:defRPr/>
            </a:pPr>
            <a:r>
              <a:rPr lang="hr-HR" sz="2400" dirty="0">
                <a:solidFill>
                  <a:schemeClr val="accent5">
                    <a:lumMod val="50000"/>
                  </a:schemeClr>
                </a:solidFill>
                <a:latin typeface="+mn-lt"/>
                <a:cs typeface="+mn-cs"/>
              </a:rPr>
              <a:t>F. Sve navedeno.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96887" y="4741863"/>
            <a:ext cx="8280400" cy="1631216"/>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a:defRPr/>
            </a:pPr>
            <a:r>
              <a:rPr lang="hr-HR" sz="2000" dirty="0">
                <a:solidFill>
                  <a:schemeClr val="bg1"/>
                </a:solidFill>
                <a:latin typeface="+mn-lt"/>
                <a:cs typeface="+mn-cs"/>
              </a:rPr>
              <a:t>Spomenimo još neke bolesti i posljedice pušenja: povišeni krvni tlak, rak usnica, rak jednjaka, grkljana, dušnika, gušterače, oštećenje stanica mozga… Naravno da jedini mogući uzrok raka pluća i drugih s duhanom povezanih bolesti nije samo pušenje, ali je činjenica da pušači od te i niza drugih bolesti obolijevaju u većem postotku, kao i da kraće žive.</a:t>
            </a:r>
          </a:p>
        </p:txBody>
      </p:sp>
      <p:sp>
        <p:nvSpPr>
          <p:cNvPr id="2" name="Rezervirano mjesto podnožja 1"/>
          <p:cNvSpPr>
            <a:spLocks noGrp="1"/>
          </p:cNvSpPr>
          <p:nvPr>
            <p:ph type="ftr" sz="quarter" idx="11"/>
          </p:nvPr>
        </p:nvSpPr>
        <p:spPr>
          <a:xfrm>
            <a:off x="3124200" y="6448425"/>
            <a:ext cx="2895600" cy="409575"/>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206375"/>
            <a:ext cx="8580438" cy="2303463"/>
          </a:xfrm>
        </p:spPr>
        <p:txBody>
          <a:bodyPr/>
          <a:lstStyle/>
          <a:p>
            <a:pPr eaLnBrk="1" hangingPunct="1">
              <a:defRPr/>
            </a:pPr>
            <a:r>
              <a:rPr lang="hr-HR" sz="3200" b="1" dirty="0">
                <a:solidFill>
                  <a:srgbClr val="C00000"/>
                </a:solidFill>
              </a:rPr>
              <a:t>Bonus pitanje</a:t>
            </a:r>
            <a:br>
              <a:rPr lang="hr-HR" sz="3000" b="1" dirty="0"/>
            </a:br>
            <a:r>
              <a:rPr lang="hr-HR" sz="3000" b="1" dirty="0"/>
              <a:t>14. Udisanje duhanskog dima (pasivno pušenje) je manje štetno za nepušače nego pušenje za pušače.  </a:t>
            </a:r>
            <a:r>
              <a:rPr lang="hr-HR" sz="3000" b="1" dirty="0">
                <a:solidFill>
                  <a:schemeClr val="accent5">
                    <a:lumMod val="75000"/>
                  </a:schemeClr>
                </a:solidFill>
              </a:rPr>
              <a:t>(3 boda)</a:t>
            </a:r>
            <a:r>
              <a:rPr lang="hr-HR" sz="3000" b="1" dirty="0"/>
              <a:t>:</a:t>
            </a:r>
            <a:endParaRPr lang="hr-HR" sz="3000" dirty="0"/>
          </a:p>
        </p:txBody>
      </p:sp>
      <p:sp>
        <p:nvSpPr>
          <p:cNvPr id="46083" name="Content Placeholder 2"/>
          <p:cNvSpPr>
            <a:spLocks noGrp="1"/>
          </p:cNvSpPr>
          <p:nvPr>
            <p:ph idx="1"/>
          </p:nvPr>
        </p:nvSpPr>
        <p:spPr>
          <a:xfrm>
            <a:off x="457200" y="2176463"/>
            <a:ext cx="8229600" cy="1011237"/>
          </a:xfrm>
        </p:spPr>
        <p:txBody>
          <a:bodyPr/>
          <a:lstStyle/>
          <a:p>
            <a:pPr marL="514350" indent="-514350" eaLnBrk="1" hangingPunct="1">
              <a:buFont typeface="Calibri" pitchFamily="34" charset="0"/>
              <a:buAutoNum type="alphaUcPeriod"/>
            </a:pPr>
            <a:r>
              <a:rPr lang="hr-HR" altLang="sr-Latn-RS" sz="2800" dirty="0"/>
              <a:t>Točno</a:t>
            </a:r>
          </a:p>
          <a:p>
            <a:pPr marL="514350" indent="-514350" eaLnBrk="1" hangingPunct="1">
              <a:buFont typeface="Calibri" pitchFamily="34" charset="0"/>
              <a:buAutoNum type="alphaUcPeriod"/>
            </a:pPr>
            <a:r>
              <a:rPr lang="hr-HR" altLang="sr-Latn-RS" sz="2800" dirty="0"/>
              <a:t>Netočno</a:t>
            </a:r>
          </a:p>
          <a:p>
            <a:pPr marL="514350" indent="-514350" eaLnBrk="1" hangingPunct="1">
              <a:buFont typeface="Calibri" pitchFamily="34" charset="0"/>
              <a:buAutoNum type="alphaUcPeriod"/>
            </a:pPr>
            <a:endParaRPr lang="hr-HR" altLang="sr-Latn-RS" sz="2800" dirty="0"/>
          </a:p>
        </p:txBody>
      </p:sp>
      <p:sp>
        <p:nvSpPr>
          <p:cNvPr id="5" name="Rectangle 4"/>
          <p:cNvSpPr>
            <a:spLocks noChangeArrowheads="1"/>
          </p:cNvSpPr>
          <p:nvPr/>
        </p:nvSpPr>
        <p:spPr bwMode="auto">
          <a:xfrm>
            <a:off x="457200" y="3278981"/>
            <a:ext cx="2666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eaLnBrk="1" hangingPunct="1">
              <a:spcBef>
                <a:spcPct val="0"/>
              </a:spcBef>
              <a:buFontTx/>
              <a:buNone/>
            </a:pPr>
            <a:r>
              <a:rPr lang="hr-HR" altLang="sr-Latn-RS" sz="2400" dirty="0"/>
              <a:t>Točan odgovor je: </a:t>
            </a:r>
            <a:endParaRPr lang="en-GB" altLang="sr-Latn-RS" sz="2400" dirty="0"/>
          </a:p>
        </p:txBody>
      </p:sp>
      <p:sp>
        <p:nvSpPr>
          <p:cNvPr id="7" name="Rectangle 6"/>
          <p:cNvSpPr>
            <a:spLocks noChangeArrowheads="1"/>
          </p:cNvSpPr>
          <p:nvPr/>
        </p:nvSpPr>
        <p:spPr bwMode="auto">
          <a:xfrm>
            <a:off x="2832101" y="3278981"/>
            <a:ext cx="1765300" cy="461963"/>
          </a:xfrm>
          <a:prstGeom prst="rect">
            <a:avLst/>
          </a:prstGeom>
          <a:noFill/>
          <a:ln w="9525">
            <a:noFill/>
            <a:miter lim="800000"/>
            <a:headEnd/>
            <a:tailEnd/>
          </a:ln>
        </p:spPr>
        <p:txBody>
          <a:bodyPr wrap="square">
            <a:spAutoFit/>
          </a:bodyPr>
          <a:lstStyle/>
          <a:p>
            <a:pPr>
              <a:defRPr/>
            </a:pPr>
            <a:r>
              <a:rPr lang="hr-HR" sz="2400" dirty="0">
                <a:solidFill>
                  <a:schemeClr val="accent5">
                    <a:lumMod val="50000"/>
                  </a:schemeClr>
                </a:solidFill>
                <a:latin typeface="+mn-lt"/>
                <a:cs typeface="+mn-cs"/>
              </a:rPr>
              <a:t>B. Netočno.</a:t>
            </a:r>
            <a:endParaRPr lang="en-GB" sz="2400" dirty="0">
              <a:solidFill>
                <a:schemeClr val="accent5">
                  <a:lumMod val="50000"/>
                </a:schemeClr>
              </a:solidFill>
              <a:latin typeface="+mn-lt"/>
              <a:cs typeface="+mn-cs"/>
            </a:endParaRPr>
          </a:p>
        </p:txBody>
      </p:sp>
      <p:sp>
        <p:nvSpPr>
          <p:cNvPr id="6" name="Rectangle 5"/>
          <p:cNvSpPr>
            <a:spLocks noChangeArrowheads="1"/>
          </p:cNvSpPr>
          <p:nvPr/>
        </p:nvSpPr>
        <p:spPr bwMode="auto">
          <a:xfrm>
            <a:off x="457199" y="3849112"/>
            <a:ext cx="8386763" cy="2616101"/>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p>
            <a:pPr>
              <a:defRPr/>
            </a:pPr>
            <a:r>
              <a:rPr lang="vi-VN" dirty="0">
                <a:solidFill>
                  <a:schemeClr val="bg1"/>
                </a:solidFill>
                <a:latin typeface="Calibri" pitchFamily="34" charset="0"/>
              </a:rPr>
              <a:t>Duhanski dim štetno utječe i na nepušače koji borave u zadimljenom prostoru i prisilno udišu</a:t>
            </a:r>
            <a:r>
              <a:rPr lang="hr-HR" dirty="0">
                <a:solidFill>
                  <a:schemeClr val="bg1"/>
                </a:solidFill>
                <a:latin typeface="Calibri" pitchFamily="34" charset="0"/>
              </a:rPr>
              <a:t> (</a:t>
            </a:r>
            <a:r>
              <a:rPr lang="vi-VN" dirty="0">
                <a:solidFill>
                  <a:schemeClr val="bg1"/>
                </a:solidFill>
                <a:latin typeface="Calibri" pitchFamily="34" charset="0"/>
              </a:rPr>
              <a:t>pasivno puše</a:t>
            </a:r>
            <a:r>
              <a:rPr lang="hr-HR" dirty="0">
                <a:solidFill>
                  <a:schemeClr val="bg1"/>
                </a:solidFill>
                <a:latin typeface="Calibri" pitchFamily="34" charset="0"/>
              </a:rPr>
              <a:t>) </a:t>
            </a:r>
            <a:r>
              <a:rPr lang="vi-VN" dirty="0">
                <a:solidFill>
                  <a:schemeClr val="bg1"/>
                </a:solidFill>
                <a:latin typeface="Calibri" pitchFamily="34" charset="0"/>
              </a:rPr>
              <a:t>duhanski dim</a:t>
            </a:r>
            <a:r>
              <a:rPr lang="hr-HR" dirty="0">
                <a:solidFill>
                  <a:schemeClr val="bg1"/>
                </a:solidFill>
                <a:latin typeface="Calibri" pitchFamily="34" charset="0"/>
              </a:rPr>
              <a:t> s oko 4 000 štetnih kemijskih spojeva</a:t>
            </a:r>
            <a:r>
              <a:rPr lang="vi-VN" dirty="0">
                <a:solidFill>
                  <a:schemeClr val="bg1"/>
                </a:solidFill>
                <a:latin typeface="Calibri" pitchFamily="34" charset="0"/>
              </a:rPr>
              <a:t>. Rizik od umiranja zbog </a:t>
            </a:r>
            <a:r>
              <a:rPr lang="hr-HR" dirty="0">
                <a:solidFill>
                  <a:schemeClr val="bg1"/>
                </a:solidFill>
                <a:latin typeface="Calibri" pitchFamily="34" charset="0"/>
              </a:rPr>
              <a:t>srčanih </a:t>
            </a:r>
            <a:r>
              <a:rPr lang="vi-VN" dirty="0">
                <a:solidFill>
                  <a:schemeClr val="bg1"/>
                </a:solidFill>
                <a:latin typeface="Calibri" pitchFamily="34" charset="0"/>
              </a:rPr>
              <a:t>bolesti je 25</a:t>
            </a:r>
            <a:r>
              <a:rPr lang="hr-HR" dirty="0">
                <a:solidFill>
                  <a:schemeClr val="bg1"/>
                </a:solidFill>
                <a:latin typeface="Calibri" pitchFamily="34" charset="0"/>
              </a:rPr>
              <a:t> </a:t>
            </a:r>
            <a:r>
              <a:rPr lang="vi-VN" dirty="0">
                <a:solidFill>
                  <a:schemeClr val="bg1"/>
                </a:solidFill>
                <a:latin typeface="Calibri" pitchFamily="34" charset="0"/>
              </a:rPr>
              <a:t>% , a rizik od obolijevanja od raka bronha i pluća je 30-35</a:t>
            </a:r>
            <a:r>
              <a:rPr lang="hr-HR" dirty="0">
                <a:solidFill>
                  <a:schemeClr val="bg1"/>
                </a:solidFill>
                <a:latin typeface="Calibri" pitchFamily="34" charset="0"/>
              </a:rPr>
              <a:t> </a:t>
            </a:r>
            <a:r>
              <a:rPr lang="vi-VN" dirty="0">
                <a:solidFill>
                  <a:schemeClr val="bg1"/>
                </a:solidFill>
                <a:latin typeface="Calibri" pitchFamily="34" charset="0"/>
              </a:rPr>
              <a:t>% veći u nepušača koji su izloženi duhanskom dimu, nego u nepušača koji nisu izloženi duhanskom dimu. </a:t>
            </a:r>
            <a:r>
              <a:rPr lang="hr-HR" dirty="0">
                <a:solidFill>
                  <a:schemeClr val="bg1"/>
                </a:solidFill>
                <a:latin typeface="Calibri" pitchFamily="34" charset="0"/>
              </a:rPr>
              <a:t>Kod osoba </a:t>
            </a:r>
            <a:r>
              <a:rPr lang="vi-VN" dirty="0">
                <a:solidFill>
                  <a:schemeClr val="bg1"/>
                </a:solidFill>
                <a:latin typeface="Calibri" pitchFamily="34" charset="0"/>
              </a:rPr>
              <a:t>s astmom</a:t>
            </a:r>
            <a:r>
              <a:rPr lang="hr-HR" dirty="0">
                <a:solidFill>
                  <a:schemeClr val="bg1"/>
                </a:solidFill>
                <a:latin typeface="Calibri" pitchFamily="34" charset="0"/>
              </a:rPr>
              <a:t>,</a:t>
            </a:r>
            <a:r>
              <a:rPr lang="vi-VN" dirty="0">
                <a:solidFill>
                  <a:schemeClr val="bg1"/>
                </a:solidFill>
                <a:latin typeface="Calibri" pitchFamily="34" charset="0"/>
              </a:rPr>
              <a:t> pasivno pušenje izaziva nelagodu pa i izravno astmatični napad.</a:t>
            </a:r>
            <a:r>
              <a:rPr lang="hr-HR" dirty="0">
                <a:solidFill>
                  <a:schemeClr val="bg1"/>
                </a:solidFill>
                <a:latin typeface="Calibri" pitchFamily="34" charset="0"/>
              </a:rPr>
              <a:t> </a:t>
            </a:r>
            <a:r>
              <a:rPr lang="vi-VN" dirty="0">
                <a:solidFill>
                  <a:schemeClr val="bg1"/>
                </a:solidFill>
                <a:latin typeface="Calibri" pitchFamily="34" charset="0"/>
              </a:rPr>
              <a:t>Udisanje duhanskog dima </a:t>
            </a:r>
            <a:r>
              <a:rPr lang="hr-HR" dirty="0">
                <a:solidFill>
                  <a:schemeClr val="bg1"/>
                </a:solidFill>
                <a:latin typeface="Calibri" pitchFamily="34" charset="0"/>
              </a:rPr>
              <a:t>kod</a:t>
            </a:r>
            <a:r>
              <a:rPr lang="vi-VN" dirty="0">
                <a:solidFill>
                  <a:schemeClr val="bg1"/>
                </a:solidFill>
                <a:latin typeface="Calibri" pitchFamily="34" charset="0"/>
              </a:rPr>
              <a:t> dojenčadi i male djece dovodi do učestalijeg bronhitisa, upale pluća, astme, drugih bolesti dišnog sustava i smanjene plućne funkcije te akutne i kronične upale srednjeg uha. </a:t>
            </a:r>
            <a:r>
              <a:rPr lang="hr-HR" dirty="0">
                <a:solidFill>
                  <a:schemeClr val="bg1"/>
                </a:solidFill>
                <a:latin typeface="Calibri" pitchFamily="34" charset="0"/>
              </a:rPr>
              <a:t>I</a:t>
            </a:r>
            <a:r>
              <a:rPr lang="vi-VN" dirty="0">
                <a:solidFill>
                  <a:schemeClr val="bg1"/>
                </a:solidFill>
                <a:latin typeface="Calibri" pitchFamily="34" charset="0"/>
              </a:rPr>
              <a:t>znenadn</a:t>
            </a:r>
            <a:r>
              <a:rPr lang="hr-HR" dirty="0">
                <a:solidFill>
                  <a:schemeClr val="bg1"/>
                </a:solidFill>
                <a:latin typeface="Calibri" pitchFamily="34" charset="0"/>
              </a:rPr>
              <a:t>a</a:t>
            </a:r>
            <a:r>
              <a:rPr lang="vi-VN" dirty="0">
                <a:solidFill>
                  <a:schemeClr val="bg1"/>
                </a:solidFill>
                <a:latin typeface="Calibri" pitchFamily="34" charset="0"/>
              </a:rPr>
              <a:t> smrt</a:t>
            </a:r>
            <a:r>
              <a:rPr lang="hr-HR" dirty="0">
                <a:solidFill>
                  <a:schemeClr val="bg1"/>
                </a:solidFill>
                <a:latin typeface="Calibri" pitchFamily="34" charset="0"/>
              </a:rPr>
              <a:t> </a:t>
            </a:r>
            <a:r>
              <a:rPr lang="vi-VN" dirty="0">
                <a:solidFill>
                  <a:schemeClr val="bg1"/>
                </a:solidFill>
                <a:latin typeface="Calibri" pitchFamily="34" charset="0"/>
              </a:rPr>
              <a:t>dojenčadi</a:t>
            </a:r>
            <a:r>
              <a:rPr lang="hr-HR" dirty="0">
                <a:solidFill>
                  <a:schemeClr val="bg1"/>
                </a:solidFill>
                <a:latin typeface="Calibri" pitchFamily="34" charset="0"/>
              </a:rPr>
              <a:t> je</a:t>
            </a:r>
            <a:r>
              <a:rPr lang="vi-VN" dirty="0">
                <a:solidFill>
                  <a:schemeClr val="bg1"/>
                </a:solidFill>
                <a:latin typeface="Calibri" pitchFamily="34" charset="0"/>
              </a:rPr>
              <a:t> također češć</a:t>
            </a:r>
            <a:r>
              <a:rPr lang="hr-HR" dirty="0">
                <a:solidFill>
                  <a:schemeClr val="bg1"/>
                </a:solidFill>
                <a:latin typeface="Calibri" pitchFamily="34" charset="0"/>
              </a:rPr>
              <a:t>a kod</a:t>
            </a:r>
            <a:r>
              <a:rPr lang="vi-VN" dirty="0">
                <a:solidFill>
                  <a:schemeClr val="bg1"/>
                </a:solidFill>
                <a:latin typeface="Calibri" pitchFamily="34" charset="0"/>
              </a:rPr>
              <a:t> dojenčadi </a:t>
            </a:r>
            <a:r>
              <a:rPr lang="hr-HR" dirty="0">
                <a:solidFill>
                  <a:schemeClr val="bg1"/>
                </a:solidFill>
                <a:latin typeface="Calibri" pitchFamily="34" charset="0"/>
              </a:rPr>
              <a:t>koja su </a:t>
            </a:r>
            <a:r>
              <a:rPr lang="vi-VN" dirty="0">
                <a:solidFill>
                  <a:schemeClr val="bg1"/>
                </a:solidFill>
                <a:latin typeface="Calibri" pitchFamily="34" charset="0"/>
              </a:rPr>
              <a:t>izložen</a:t>
            </a:r>
            <a:r>
              <a:rPr lang="hr-HR" dirty="0">
                <a:solidFill>
                  <a:schemeClr val="bg1"/>
                </a:solidFill>
                <a:latin typeface="Calibri" pitchFamily="34" charset="0"/>
              </a:rPr>
              <a:t>a</a:t>
            </a:r>
            <a:r>
              <a:rPr lang="vi-VN" dirty="0">
                <a:solidFill>
                  <a:schemeClr val="bg1"/>
                </a:solidFill>
                <a:latin typeface="Calibri" pitchFamily="34" charset="0"/>
              </a:rPr>
              <a:t> duhanskom dimu. </a:t>
            </a:r>
            <a:endParaRPr lang="hr-HR" sz="2000" dirty="0">
              <a:solidFill>
                <a:schemeClr val="bg1"/>
              </a:solidFill>
              <a:latin typeface="Calibri" pitchFamily="34" charset="0"/>
            </a:endParaRPr>
          </a:p>
        </p:txBody>
      </p:sp>
      <p:sp>
        <p:nvSpPr>
          <p:cNvPr id="2" name="Rezervirano mjesto podnožja 1"/>
          <p:cNvSpPr>
            <a:spLocks noGrp="1"/>
          </p:cNvSpPr>
          <p:nvPr>
            <p:ph type="ftr" sz="quarter" idx="11"/>
          </p:nvPr>
        </p:nvSpPr>
        <p:spPr>
          <a:xfrm>
            <a:off x="3124200" y="6475413"/>
            <a:ext cx="2895600" cy="382587"/>
          </a:xfrm>
        </p:spPr>
        <p:txBody>
          <a:bodyPr/>
          <a:lstStyle/>
          <a:p>
            <a:pPr>
              <a:defRPr/>
            </a:pPr>
            <a:r>
              <a:rPr lang="nb-NO" dirty="0"/>
              <a:t>© PRAGMA www.udruga-pragma.hr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4688" y="2433638"/>
            <a:ext cx="8016875" cy="1968500"/>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31746" name="Title 1"/>
          <p:cNvSpPr>
            <a:spLocks noGrp="1"/>
          </p:cNvSpPr>
          <p:nvPr>
            <p:ph type="title"/>
          </p:nvPr>
        </p:nvSpPr>
        <p:spPr>
          <a:xfrm>
            <a:off x="1758950" y="2846388"/>
            <a:ext cx="5775325" cy="1143000"/>
          </a:xfrm>
        </p:spPr>
        <p:txBody>
          <a:bodyPr/>
          <a:lstStyle/>
          <a:p>
            <a:pPr eaLnBrk="1" hangingPunct="1"/>
            <a:r>
              <a:rPr lang="hr-HR" altLang="sr-Latn-RS" sz="4000" dirty="0">
                <a:solidFill>
                  <a:schemeClr val="bg1"/>
                </a:solidFill>
              </a:rPr>
              <a:t>NAJVIŠE BODOVA OSVOJILA JE </a:t>
            </a:r>
            <a:r>
              <a:rPr lang="hr-HR" altLang="sr-Latn-RS" sz="4000" dirty="0" err="1">
                <a:solidFill>
                  <a:schemeClr val="bg1"/>
                </a:solidFill>
              </a:rPr>
              <a:t>GRUPA..</a:t>
            </a:r>
            <a:r>
              <a:rPr lang="hr-HR" altLang="sr-Latn-RS" sz="4000" dirty="0">
                <a:solidFill>
                  <a:schemeClr val="bg1"/>
                </a:solidFill>
              </a:rPr>
              <a:t>.</a:t>
            </a: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7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
        <p:nvSpPr>
          <p:cNvPr id="5" name="Rectangle 8"/>
          <p:cNvSpPr>
            <a:spLocks noGrp="1"/>
          </p:cNvSpPr>
          <p:nvPr>
            <p:ph idx="1"/>
          </p:nvPr>
        </p:nvSpPr>
        <p:spPr>
          <a:xfrm>
            <a:off x="457200" y="673100"/>
            <a:ext cx="8229600" cy="5683250"/>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indent="0" algn="ctr">
              <a:buNone/>
            </a:pPr>
            <a:r>
              <a:rPr lang="hr-HR" sz="4000" b="1" dirty="0"/>
              <a:t>ZAPAMTI!</a:t>
            </a:r>
          </a:p>
          <a:p>
            <a:pPr marL="0" indent="0" algn="ctr">
              <a:buNone/>
            </a:pPr>
            <a:r>
              <a:rPr lang="hr-HR" sz="2800" b="1" dirty="0"/>
              <a:t>Nitko nema pravo ugrožavati tvoje zdravlje. Imaš pravo reći da ti smeta dim cigarete.</a:t>
            </a:r>
          </a:p>
          <a:p>
            <a:pPr marL="0" indent="0" algn="ctr">
              <a:buNone/>
            </a:pPr>
            <a:r>
              <a:rPr lang="hr-HR" sz="2800" b="1" dirty="0"/>
              <a:t>Ako netko ne poštuje tvoju odluku i nastavlja te nagovarati na ovisnost, možda ti on nije pravi prijatelj. </a:t>
            </a:r>
          </a:p>
          <a:p>
            <a:pPr marL="0" indent="0" algn="ctr">
              <a:buNone/>
            </a:pPr>
            <a:r>
              <a:rPr lang="hr-HR" sz="2800" b="1" dirty="0"/>
              <a:t>Ako primijetiš da ti ili tvoj prijatelj imate problem s pušenjem, što ranije potražite pomoć (koliko god vas bilo sram). Uz pomoć ćete lakše prestati. </a:t>
            </a:r>
          </a:p>
          <a:p>
            <a:pPr marL="0" indent="0" algn="ctr">
              <a:buNone/>
            </a:pPr>
            <a:r>
              <a:rPr lang="hr-HR" sz="2800" b="1" dirty="0"/>
              <a:t>Misliš li da ti ne možeš postati ovisan, sjeti se da su to mislili i drugi prije tebe.</a:t>
            </a:r>
            <a:endParaRPr lang="en-US" sz="2800" b="1" dirty="0"/>
          </a:p>
        </p:txBody>
      </p:sp>
    </p:spTree>
    <p:extLst>
      <p:ext uri="{BB962C8B-B14F-4D97-AF65-F5344CB8AC3E}">
        <p14:creationId xmlns:p14="http://schemas.microsoft.com/office/powerpoint/2010/main" val="34171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171450"/>
            <a:ext cx="8229600" cy="809625"/>
          </a:xfrm>
        </p:spPr>
        <p:txBody>
          <a:bodyPr/>
          <a:lstStyle/>
          <a:p>
            <a:pPr eaLnBrk="1" hangingPunct="1"/>
            <a:r>
              <a:rPr lang="hr-HR" altLang="sr-Latn-RS" sz="4000"/>
              <a:t>ZBRAJANJE BODOVA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0504132"/>
              </p:ext>
            </p:extLst>
          </p:nvPr>
        </p:nvGraphicFramePr>
        <p:xfrm>
          <a:off x="457200" y="1084263"/>
          <a:ext cx="8229600" cy="5167309"/>
        </p:xfrm>
        <a:graphic>
          <a:graphicData uri="http://schemas.openxmlformats.org/drawingml/2006/table">
            <a:tbl>
              <a:tblPr/>
              <a:tblGrid>
                <a:gridCol w="1041400">
                  <a:extLst>
                    <a:ext uri="{9D8B030D-6E8A-4147-A177-3AD203B41FA5}">
                      <a16:colId xmlns:a16="http://schemas.microsoft.com/office/drawing/2014/main" val="20000"/>
                    </a:ext>
                  </a:extLst>
                </a:gridCol>
                <a:gridCol w="1701800">
                  <a:extLst>
                    <a:ext uri="{9D8B030D-6E8A-4147-A177-3AD203B41FA5}">
                      <a16:colId xmlns:a16="http://schemas.microsoft.com/office/drawing/2014/main" val="20001"/>
                    </a:ext>
                  </a:extLst>
                </a:gridCol>
                <a:gridCol w="18923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41500">
                  <a:extLst>
                    <a:ext uri="{9D8B030D-6E8A-4147-A177-3AD203B41FA5}">
                      <a16:colId xmlns:a16="http://schemas.microsoft.com/office/drawing/2014/main" val="20004"/>
                    </a:ext>
                  </a:extLst>
                </a:gridCol>
              </a:tblGrid>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Red. br. pitanja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GRUPA 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a:ln>
                            <a:noFill/>
                          </a:ln>
                          <a:solidFill>
                            <a:srgbClr val="000000"/>
                          </a:solidFill>
                          <a:effectLst/>
                          <a:latin typeface="+mn-lt"/>
                          <a:ea typeface="ＭＳ Ｐゴシック" charset="-128"/>
                        </a:rPr>
                        <a:t>GRUPA B</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a:ln>
                            <a:noFill/>
                          </a:ln>
                          <a:solidFill>
                            <a:srgbClr val="000000"/>
                          </a:solidFill>
                          <a:effectLst/>
                          <a:latin typeface="+mn-lt"/>
                          <a:ea typeface="ＭＳ Ｐゴシック" charset="-128"/>
                        </a:rPr>
                        <a:t>GRUPA C</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a:ln>
                            <a:noFill/>
                          </a:ln>
                          <a:solidFill>
                            <a:srgbClr val="000000"/>
                          </a:solidFill>
                          <a:effectLst/>
                          <a:latin typeface="+mn-lt"/>
                          <a:ea typeface="ＭＳ Ｐゴシック" charset="-128"/>
                        </a:rPr>
                        <a:t>GRUPA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0"/>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dirty="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dirty="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+1</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+2</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3.</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dirty="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4.</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0" i="0" u="none" strike="noStrike" cap="none" normalizeH="0" baseline="0" noProof="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hr-HR" sz="1800" b="0" i="0" u="none" strike="noStrike" cap="none" normalizeH="0" baseline="0" noProof="0">
                        <a:ln>
                          <a:noFill/>
                        </a:ln>
                        <a:solidFill>
                          <a:srgbClr val="000000"/>
                        </a:solidFill>
                        <a:effectLst/>
                        <a:latin typeface="+mn-lt"/>
                        <a:ea typeface="ＭＳ Ｐゴシック" charset="-128"/>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738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UKUPNO BODOVA</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r-HR" sz="1800" b="1" i="0" u="none" strike="noStrike" cap="none" normalizeH="0" baseline="0" noProof="0" dirty="0">
                          <a:ln>
                            <a:noFill/>
                          </a:ln>
                          <a:solidFill>
                            <a:srgbClr val="000000"/>
                          </a:solidFill>
                          <a:effectLst/>
                          <a:latin typeface="+mn-lt"/>
                          <a:ea typeface="ＭＳ Ｐゴシック" charset="-128"/>
                        </a:rPr>
                        <a:t>...</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4000" y="0"/>
            <a:ext cx="8229600" cy="1816100"/>
          </a:xfrm>
        </p:spPr>
        <p:txBody>
          <a:bodyPr/>
          <a:lstStyle/>
          <a:p>
            <a:r>
              <a:rPr lang="hr-HR" sz="3200" b="1" dirty="0">
                <a:solidFill>
                  <a:srgbClr val="C00000"/>
                </a:solidFill>
              </a:rPr>
              <a:t>Za raspravu na satu koju vodi nastavnik/ stručni suradnik u školi:</a:t>
            </a:r>
            <a:br>
              <a:rPr lang="hr-HR" sz="3200" b="1" dirty="0">
                <a:solidFill>
                  <a:srgbClr val="C00000"/>
                </a:solidFill>
              </a:rPr>
            </a:br>
            <a:r>
              <a:rPr lang="hr-HR" sz="2800" b="1" dirty="0"/>
              <a:t>Nalaziš se u društvu koje te nagovara da „zapališ”. Ako odbiješ, znaš da će ti se podsmjehivati. Što činiš?</a:t>
            </a:r>
            <a:endParaRPr lang="en-US" sz="2800" b="1" dirty="0">
              <a:solidFill>
                <a:srgbClr val="C00000"/>
              </a:solidFill>
            </a:endParaRPr>
          </a:p>
        </p:txBody>
      </p:sp>
      <p:sp>
        <p:nvSpPr>
          <p:cNvPr id="3" name="Rezervirano mjesto sadržaja 2"/>
          <p:cNvSpPr>
            <a:spLocks noGrp="1"/>
          </p:cNvSpPr>
          <p:nvPr>
            <p:ph idx="1"/>
          </p:nvPr>
        </p:nvSpPr>
        <p:spPr>
          <a:xfrm>
            <a:off x="457200" y="1841500"/>
            <a:ext cx="8483600" cy="4514850"/>
          </a:xfrm>
        </p:spPr>
        <p:txBody>
          <a:bodyPr/>
          <a:lstStyle/>
          <a:p>
            <a:pPr marL="0" indent="0">
              <a:buNone/>
            </a:pPr>
            <a:r>
              <a:rPr lang="hr-HR" sz="2400" dirty="0"/>
              <a:t>A. Uzimaš cigaretu da ne bi ispao „luzer”. Možda će te drugi puta ostaviti na miru.</a:t>
            </a:r>
          </a:p>
          <a:p>
            <a:pPr marL="0" indent="0">
              <a:buNone/>
            </a:pPr>
            <a:r>
              <a:rPr lang="hr-HR" sz="2400" dirty="0"/>
              <a:t>B. Odbiješ, ali trpiš uvrede, podsmjehe, ružne riječi. Ne želiš ulaziti u sukob s njima. Ipak im želiš biti prijatelj.</a:t>
            </a:r>
          </a:p>
          <a:p>
            <a:pPr marL="0" indent="0">
              <a:buNone/>
            </a:pPr>
            <a:r>
              <a:rPr lang="hr-HR" sz="2400" dirty="0"/>
              <a:t>C. Odbiješ. Ako te krenu vrijeđati, napast ćeš i ti njih, i potući se ako treba. Neće tebe nitko omalovažavati.</a:t>
            </a:r>
          </a:p>
          <a:p>
            <a:pPr marL="0" indent="0">
              <a:buNone/>
            </a:pPr>
            <a:r>
              <a:rPr lang="hr-HR" sz="2400" dirty="0"/>
              <a:t>D. Kratko odbiješ uz objašnjenje zašto ne želiš (baviš se sportom, „starci” bi poludjeli da doznaju, planiraš kupiti neku stvar pa se ne želiš naviknuti na cigarete i trošiti na njih….). Ako te nastave vrijeđati, razmislit ćeš jesu li vrijedni tvog društva.</a:t>
            </a:r>
          </a:p>
          <a:p>
            <a:pPr marL="0" indent="0">
              <a:buNone/>
            </a:pPr>
            <a:r>
              <a:rPr lang="hr-HR" sz="2400" dirty="0"/>
              <a:t>E. drugo:__________________________________________</a:t>
            </a:r>
            <a:endParaRPr lang="en-US" dirty="0"/>
          </a:p>
        </p:txBody>
      </p:sp>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Tree>
    <p:extLst>
      <p:ext uri="{BB962C8B-B14F-4D97-AF65-F5344CB8AC3E}">
        <p14:creationId xmlns:p14="http://schemas.microsoft.com/office/powerpoint/2010/main" val="24442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5788" y="1176338"/>
            <a:ext cx="8016875" cy="1968500"/>
          </a:xfrm>
          <a:prstGeom prst="rect">
            <a:avLst/>
          </a:prstGeom>
          <a:solidFill>
            <a:srgbClr val="31859C">
              <a:alpha val="74902"/>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hr-HR"/>
          </a:p>
        </p:txBody>
      </p:sp>
      <p:sp>
        <p:nvSpPr>
          <p:cNvPr id="5" name="TextBox 4"/>
          <p:cNvSpPr txBox="1">
            <a:spLocks noChangeArrowheads="1"/>
          </p:cNvSpPr>
          <p:nvPr/>
        </p:nvSpPr>
        <p:spPr bwMode="auto">
          <a:xfrm>
            <a:off x="374650" y="568325"/>
            <a:ext cx="8493125" cy="2400657"/>
          </a:xfrm>
          <a:prstGeom prst="rect">
            <a:avLst/>
          </a:prstGeom>
          <a:noFill/>
          <a:ln w="9525">
            <a:noFill/>
            <a:miter lim="800000"/>
            <a:headEnd/>
            <a:tailEnd/>
          </a:ln>
        </p:spPr>
        <p:txBody>
          <a:bodyPr>
            <a:spAutoFit/>
          </a:bodyPr>
          <a:lstStyle/>
          <a:p>
            <a:pPr algn="ctr">
              <a:defRPr/>
            </a:pPr>
            <a:endParaRPr lang="hr-HR" sz="3800" dirty="0">
              <a:solidFill>
                <a:schemeClr val="bg1"/>
              </a:solidFill>
              <a:latin typeface="+mn-lt"/>
              <a:cs typeface="+mn-cs"/>
            </a:endParaRPr>
          </a:p>
          <a:p>
            <a:pPr algn="ctr">
              <a:defRPr/>
            </a:pPr>
            <a:r>
              <a:rPr lang="hr-HR" sz="2800" dirty="0">
                <a:solidFill>
                  <a:schemeClr val="bg1"/>
                </a:solidFill>
                <a:latin typeface="+mn-lt"/>
                <a:cs typeface="+mn-cs"/>
              </a:rPr>
              <a:t>Za više informacija o ovisnostima i drugim aktivnostima Pragme pogledajte </a:t>
            </a:r>
            <a:r>
              <a:rPr lang="hr-HR" sz="2800" dirty="0" err="1">
                <a:solidFill>
                  <a:srgbClr val="FFFF00"/>
                </a:solidFill>
                <a:latin typeface="+mn-lt"/>
                <a:cs typeface="+mn-cs"/>
              </a:rPr>
              <a:t>www.udruga</a:t>
            </a:r>
            <a:r>
              <a:rPr lang="hr-HR" sz="2800" dirty="0">
                <a:solidFill>
                  <a:srgbClr val="FFFF00"/>
                </a:solidFill>
                <a:latin typeface="+mn-lt"/>
                <a:cs typeface="+mn-cs"/>
              </a:rPr>
              <a:t>-</a:t>
            </a:r>
            <a:r>
              <a:rPr lang="hr-HR" sz="2800" dirty="0" err="1">
                <a:solidFill>
                  <a:srgbClr val="FFFF00"/>
                </a:solidFill>
                <a:latin typeface="+mn-lt"/>
                <a:cs typeface="+mn-cs"/>
              </a:rPr>
              <a:t>pragma.hr</a:t>
            </a:r>
            <a:r>
              <a:rPr lang="hr-HR" sz="2800" dirty="0">
                <a:solidFill>
                  <a:schemeClr val="bg1"/>
                </a:solidFill>
                <a:latin typeface="+mn-lt"/>
                <a:cs typeface="+mn-cs"/>
              </a:rPr>
              <a:t> </a:t>
            </a:r>
          </a:p>
          <a:p>
            <a:pPr algn="ctr">
              <a:defRPr/>
            </a:pPr>
            <a:r>
              <a:rPr lang="hr-HR" sz="2800" dirty="0">
                <a:solidFill>
                  <a:schemeClr val="bg1"/>
                </a:solidFill>
                <a:latin typeface="+mn-lt"/>
                <a:cs typeface="+mn-cs"/>
              </a:rPr>
              <a:t>ili Facebook stranicu</a:t>
            </a:r>
          </a:p>
          <a:p>
            <a:pPr algn="ctr">
              <a:defRPr/>
            </a:pPr>
            <a:r>
              <a:rPr lang="hr-HR" sz="2800" dirty="0">
                <a:solidFill>
                  <a:schemeClr val="bg1"/>
                </a:solidFill>
                <a:latin typeface="+mn-lt"/>
                <a:cs typeface="+mn-cs"/>
              </a:rPr>
              <a:t> </a:t>
            </a:r>
            <a:r>
              <a:rPr lang="hr-HR" sz="2800" dirty="0">
                <a:solidFill>
                  <a:srgbClr val="FFFF00"/>
                </a:solidFill>
                <a:latin typeface="+mn-lt"/>
                <a:cs typeface="+mn-cs"/>
              </a:rPr>
              <a:t>www.facebook.com/udrugapragma</a:t>
            </a:r>
          </a:p>
        </p:txBody>
      </p:sp>
      <p:sp>
        <p:nvSpPr>
          <p:cNvPr id="2" name="Rezervirano mjesto podnožja 1"/>
          <p:cNvSpPr>
            <a:spLocks noGrp="1"/>
          </p:cNvSpPr>
          <p:nvPr>
            <p:ph type="ftr" sz="quarter" idx="11"/>
          </p:nvPr>
        </p:nvSpPr>
        <p:spPr/>
        <p:txBody>
          <a:bodyPr/>
          <a:lstStyle/>
          <a:p>
            <a:pPr>
              <a:defRPr/>
            </a:pPr>
            <a:r>
              <a:rPr lang="nb-NO"/>
              <a:t>© PRAGMA www.udruga-pragma.hr</a:t>
            </a:r>
            <a:endParaRPr lang="en-GB"/>
          </a:p>
        </p:txBody>
      </p:sp>
      <p:sp>
        <p:nvSpPr>
          <p:cNvPr id="6" name="Rectangle 5"/>
          <p:cNvSpPr/>
          <p:nvPr/>
        </p:nvSpPr>
        <p:spPr>
          <a:xfrm>
            <a:off x="612775" y="3856038"/>
            <a:ext cx="8016875" cy="1968500"/>
          </a:xfrm>
          <a:prstGeom prst="rect">
            <a:avLst/>
          </a:prstGeom>
          <a:solidFill>
            <a:schemeClr val="accent2">
              <a:alpha val="74902"/>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hr-HR" sz="2800" dirty="0"/>
              <a:t>Molimo nastavnike ili stručne suradnike da popune kratki evaluacijski upitnik, dostupan na </a:t>
            </a:r>
            <a:r>
              <a:rPr lang="hr-HR" sz="2800" dirty="0">
                <a:solidFill>
                  <a:srgbClr val="FFFF00"/>
                </a:solidFill>
              </a:rPr>
              <a:t>https://goo.gl/forms/jwPCyayzRLqQusge2. </a:t>
            </a:r>
            <a:br>
              <a:rPr lang="hr-HR" sz="2800" dirty="0">
                <a:solidFill>
                  <a:srgbClr val="FFFF00"/>
                </a:solidFill>
              </a:rPr>
            </a:br>
            <a:r>
              <a:rPr lang="hr-HR" sz="2800" dirty="0">
                <a:solidFill>
                  <a:schemeClr val="bg1"/>
                </a:solidFill>
              </a:rPr>
              <a:t>Hvala!</a:t>
            </a:r>
          </a:p>
        </p:txBody>
      </p:sp>
    </p:spTree>
    <p:extLst>
      <p:ext uri="{BB962C8B-B14F-4D97-AF65-F5344CB8AC3E}">
        <p14:creationId xmlns:p14="http://schemas.microsoft.com/office/powerpoint/2010/main" val="1654400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199" y="357188"/>
            <a:ext cx="8229600" cy="1439862"/>
          </a:xfrm>
        </p:spPr>
        <p:txBody>
          <a:bodyPr/>
          <a:lstStyle/>
          <a:p>
            <a:pPr eaLnBrk="1" hangingPunct="1">
              <a:defRPr/>
            </a:pPr>
            <a:r>
              <a:rPr lang="hr-HR" sz="3600" b="1" dirty="0"/>
              <a:t>1. Mjesec borbe protiv ovisnosti obilježava se svake godine u razdoblju… </a:t>
            </a:r>
            <a:br>
              <a:rPr lang="hr-HR" sz="3600" b="1" dirty="0"/>
            </a:br>
            <a:r>
              <a:rPr lang="hr-HR" sz="3600" b="1" dirty="0">
                <a:solidFill>
                  <a:schemeClr val="accent5">
                    <a:lumMod val="75000"/>
                  </a:schemeClr>
                </a:solidFill>
              </a:rPr>
              <a:t>(1 bod)</a:t>
            </a:r>
            <a:r>
              <a:rPr lang="hr-HR" sz="3600" b="1" dirty="0"/>
              <a:t>:</a:t>
            </a:r>
            <a:endParaRPr lang="hr-HR" sz="4000" dirty="0"/>
          </a:p>
        </p:txBody>
      </p:sp>
      <p:sp>
        <p:nvSpPr>
          <p:cNvPr id="4099" name="Content Placeholder 2"/>
          <p:cNvSpPr>
            <a:spLocks noGrp="1"/>
          </p:cNvSpPr>
          <p:nvPr>
            <p:ph idx="1"/>
          </p:nvPr>
        </p:nvSpPr>
        <p:spPr>
          <a:xfrm>
            <a:off x="457199" y="2100263"/>
            <a:ext cx="8229600" cy="1836737"/>
          </a:xfrm>
        </p:spPr>
        <p:txBody>
          <a:bodyPr/>
          <a:lstStyle/>
          <a:p>
            <a:pPr marL="514350" indent="-514350" eaLnBrk="1" hangingPunct="1">
              <a:buFont typeface="Calibri" pitchFamily="34" charset="0"/>
              <a:buAutoNum type="alphaUcPeriod"/>
            </a:pPr>
            <a:r>
              <a:rPr lang="hr-HR" altLang="sr-Latn-RS" sz="3000" dirty="0"/>
              <a:t>Između 15. studenog i 15. prosinca.</a:t>
            </a:r>
          </a:p>
          <a:p>
            <a:pPr marL="514350" indent="-514350" eaLnBrk="1" hangingPunct="1">
              <a:buFont typeface="Calibri" pitchFamily="34" charset="0"/>
              <a:buAutoNum type="alphaUcPeriod"/>
            </a:pPr>
            <a:r>
              <a:rPr lang="hr-HR" altLang="sr-Latn-RS" sz="3000" dirty="0"/>
              <a:t>Između 25. travnja i 25. svibnja.</a:t>
            </a:r>
          </a:p>
          <a:p>
            <a:pPr marL="514350" indent="-514350" eaLnBrk="1" hangingPunct="1">
              <a:buFont typeface="Calibri" pitchFamily="34" charset="0"/>
              <a:buAutoNum type="alphaUcPeriod"/>
            </a:pPr>
            <a:r>
              <a:rPr lang="hr-HR" altLang="sr-Latn-RS" sz="3000" dirty="0"/>
              <a:t>Između 1. srpnja i 1. kolovoza.</a:t>
            </a:r>
          </a:p>
        </p:txBody>
      </p:sp>
      <p:sp>
        <p:nvSpPr>
          <p:cNvPr id="5" name="Rectangle 4"/>
          <p:cNvSpPr>
            <a:spLocks noChangeArrowheads="1"/>
          </p:cNvSpPr>
          <p:nvPr/>
        </p:nvSpPr>
        <p:spPr bwMode="auto">
          <a:xfrm>
            <a:off x="457199" y="3803968"/>
            <a:ext cx="83867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sr-Latn-RS" sz="2400" b="0"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rPr>
              <a:t>Točan odgovor je:</a:t>
            </a:r>
          </a:p>
        </p:txBody>
      </p:sp>
      <p:sp>
        <p:nvSpPr>
          <p:cNvPr id="2" name="Rezervirano mjesto podnožja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 PRAGMA www.udruga-pragma.hr</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Rectangle 8"/>
          <p:cNvSpPr>
            <a:spLocks noChangeArrowheads="1"/>
          </p:cNvSpPr>
          <p:nvPr/>
        </p:nvSpPr>
        <p:spPr bwMode="auto">
          <a:xfrm>
            <a:off x="378617" y="4715298"/>
            <a:ext cx="8386764" cy="1477328"/>
          </a:xfrm>
          <a:prstGeom prst="rect">
            <a:avLst/>
          </a:prstGeom>
          <a:solidFill>
            <a:schemeClr val="accent5">
              <a:lumMod val="75000"/>
            </a:schemeClr>
          </a:solidFill>
          <a:ln w="9525">
            <a:noFill/>
            <a:miter lim="800000"/>
            <a:headEnd/>
            <a:tailEnd/>
          </a:ln>
          <a:effectLst>
            <a:outerShdw dist="20000" dir="5400000" rotWithShape="0">
              <a:srgbClr val="808080">
                <a:alpha val="37999"/>
              </a:srgbClr>
            </a:outerShdw>
          </a:effectLst>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rPr>
              <a:t>Mjesec borbe protiv ovisnosti obilježava se svake godine kako bi se povećala svijesti ljudi o problemu ovisnosti u Hrvatskoj i kako bi se potaknula šira javnost da sudjeluje u smanjivanju i iskorjenjivanju ovisnosti (ne samo stručnjaci). Više o Mjesecu možete pročitati na mrežnim stranicama Nastavnog zavoda za javno zdravstvo „dr. Andrija Štampar” http://bit.ly/2zZmQl0. </a:t>
            </a:r>
          </a:p>
        </p:txBody>
      </p:sp>
      <p:sp>
        <p:nvSpPr>
          <p:cNvPr id="3" name="TekstniOkvir 2"/>
          <p:cNvSpPr txBox="1"/>
          <p:nvPr/>
        </p:nvSpPr>
        <p:spPr>
          <a:xfrm>
            <a:off x="457199" y="4202161"/>
            <a:ext cx="7962900"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sr-Latn-RS" sz="2400" b="0" i="0" u="none" strike="noStrike" kern="1200" cap="none" spc="0" normalizeH="0" baseline="0" noProof="0" dirty="0">
                <a:ln>
                  <a:noFill/>
                </a:ln>
                <a:solidFill>
                  <a:srgbClr val="31859C"/>
                </a:solidFill>
                <a:effectLst/>
                <a:uLnTx/>
                <a:uFillTx/>
                <a:latin typeface="Calibri"/>
                <a:ea typeface="ＭＳ Ｐゴシック" charset="-128"/>
                <a:cs typeface="Arial" charset="0"/>
              </a:rPr>
              <a:t>A. U razdoblju između 15. studenog i 15. prosinca svake godine</a:t>
            </a:r>
            <a:endParaRPr kumimoji="0" lang="en-GB" altLang="sr-Latn-RS" sz="2400" b="0" i="0" u="none" strike="noStrike" kern="1200" cap="none" spc="0" normalizeH="0" baseline="0" noProof="0" dirty="0">
              <a:ln>
                <a:noFill/>
              </a:ln>
              <a:solidFill>
                <a:prstClr val="black"/>
              </a:solidFill>
              <a:effectLst/>
              <a:uLnTx/>
              <a:uFillTx/>
              <a:latin typeface="Calibri"/>
              <a:ea typeface="ＭＳ Ｐゴシック" charset="-128"/>
              <a:cs typeface="Arial" charset="0"/>
            </a:endParaRPr>
          </a:p>
        </p:txBody>
      </p:sp>
    </p:spTree>
    <p:extLst>
      <p:ext uri="{BB962C8B-B14F-4D97-AF65-F5344CB8AC3E}">
        <p14:creationId xmlns:p14="http://schemas.microsoft.com/office/powerpoint/2010/main" val="1686448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0488"/>
            <a:ext cx="8229600" cy="1439862"/>
          </a:xfrm>
        </p:spPr>
        <p:txBody>
          <a:bodyPr/>
          <a:lstStyle/>
          <a:p>
            <a:pPr eaLnBrk="1" hangingPunct="1"/>
            <a:r>
              <a:rPr lang="hr-HR" altLang="sr-Latn-RS" sz="3600" b="1" dirty="0"/>
              <a:t>2. Koji od ponuđenih odgovora najbolje definira zdravlje </a:t>
            </a:r>
            <a:r>
              <a:rPr lang="hr-HR" altLang="sr-Latn-RS" sz="3600" b="1" dirty="0">
                <a:solidFill>
                  <a:srgbClr val="31859C"/>
                </a:solidFill>
              </a:rPr>
              <a:t>(2 boda)</a:t>
            </a:r>
            <a:r>
              <a:rPr lang="hr-HR" altLang="sr-Latn-RS" sz="3600" b="1" dirty="0"/>
              <a:t>:</a:t>
            </a:r>
            <a:endParaRPr lang="hr-HR" altLang="sr-Latn-RS" sz="4000" dirty="0"/>
          </a:p>
        </p:txBody>
      </p:sp>
      <p:sp>
        <p:nvSpPr>
          <p:cNvPr id="5123" name="Content Placeholder 2"/>
          <p:cNvSpPr>
            <a:spLocks noGrp="1"/>
          </p:cNvSpPr>
          <p:nvPr>
            <p:ph idx="1"/>
          </p:nvPr>
        </p:nvSpPr>
        <p:spPr>
          <a:xfrm>
            <a:off x="457200" y="1566863"/>
            <a:ext cx="8229600" cy="2463800"/>
          </a:xfrm>
        </p:spPr>
        <p:txBody>
          <a:bodyPr/>
          <a:lstStyle/>
          <a:p>
            <a:pPr marL="514350" indent="-514350" eaLnBrk="1" hangingPunct="1">
              <a:buFont typeface="Calibri" pitchFamily="34" charset="0"/>
              <a:buAutoNum type="alphaUcPeriod"/>
            </a:pPr>
            <a:r>
              <a:rPr lang="hr-HR" altLang="sr-Latn-RS" sz="3000" dirty="0"/>
              <a:t>Zdravlje je stanje tjelesnog blagostanja.</a:t>
            </a:r>
          </a:p>
          <a:p>
            <a:pPr marL="514350" indent="-514350" eaLnBrk="1" hangingPunct="1">
              <a:buFont typeface="Calibri" pitchFamily="34" charset="0"/>
              <a:buAutoNum type="alphaUcPeriod"/>
            </a:pPr>
            <a:r>
              <a:rPr lang="hr-HR" altLang="sr-Latn-RS" sz="3000" dirty="0"/>
              <a:t>Zdravlje je stanje tjelesnog, duševnog i socijalnog blagostanja.</a:t>
            </a:r>
          </a:p>
          <a:p>
            <a:pPr marL="514350" indent="-514350" eaLnBrk="1" hangingPunct="1">
              <a:buFont typeface="Calibri" pitchFamily="34" charset="0"/>
              <a:buAutoNum type="alphaUcPeriod"/>
            </a:pPr>
            <a:r>
              <a:rPr lang="hr-HR" altLang="sr-Latn-RS" sz="3000" dirty="0"/>
              <a:t>Zdravlje je odsustvo bolesti i iznemoglosti.</a:t>
            </a:r>
          </a:p>
        </p:txBody>
      </p:sp>
      <p:sp>
        <p:nvSpPr>
          <p:cNvPr id="5" name="Rectangle 4"/>
          <p:cNvSpPr>
            <a:spLocks noChangeArrowheads="1"/>
          </p:cNvSpPr>
          <p:nvPr/>
        </p:nvSpPr>
        <p:spPr bwMode="auto">
          <a:xfrm>
            <a:off x="457200" y="3946525"/>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sr-Latn-RS" sz="2400" b="0"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rPr>
              <a:t>Točan odgovor je: </a:t>
            </a:r>
            <a:endParaRPr kumimoji="0" lang="en-GB" altLang="sr-Latn-RS" sz="2400" b="0"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endParaRPr>
          </a:p>
        </p:txBody>
      </p:sp>
      <p:sp>
        <p:nvSpPr>
          <p:cNvPr id="7" name="Rectangle 6"/>
          <p:cNvSpPr>
            <a:spLocks noChangeArrowheads="1"/>
          </p:cNvSpPr>
          <p:nvPr/>
        </p:nvSpPr>
        <p:spPr bwMode="auto">
          <a:xfrm>
            <a:off x="457200" y="4316413"/>
            <a:ext cx="8493125" cy="461962"/>
          </a:xfrm>
          <a:prstGeom prst="rect">
            <a:avLst/>
          </a:prstGeom>
          <a:noFill/>
          <a:ln w="9525">
            <a:noFill/>
            <a:miter lim="800000"/>
            <a:headEnd/>
            <a:tailEnd/>
          </a:ln>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2400" b="0" i="0" u="none" strike="noStrike" kern="1200" cap="none" spc="0" normalizeH="0" baseline="0" noProof="0" dirty="0">
                <a:ln>
                  <a:noFill/>
                </a:ln>
                <a:solidFill>
                  <a:srgbClr val="31859C"/>
                </a:solidFill>
                <a:effectLst/>
                <a:uLnTx/>
                <a:uFillTx/>
                <a:latin typeface="Calibri"/>
                <a:ea typeface="ＭＳ Ｐゴシック" charset="-128"/>
                <a:cs typeface="Arial" charset="0"/>
              </a:rPr>
              <a:t>B. Zdravlje je stanje tjelesnog, duševnog i socijalnog blagostanja</a:t>
            </a:r>
            <a:r>
              <a:rPr kumimoji="0" lang="hr-HR" sz="2400" b="0" i="0" u="none" strike="noStrike" kern="1200" cap="none" spc="0" normalizeH="0" baseline="0" noProof="0" dirty="0">
                <a:ln>
                  <a:noFill/>
                </a:ln>
                <a:solidFill>
                  <a:srgbClr val="4BACC6">
                    <a:lumMod val="50000"/>
                  </a:srgbClr>
                </a:solidFill>
                <a:effectLst/>
                <a:uLnTx/>
                <a:uFillTx/>
                <a:latin typeface="Calibri"/>
                <a:ea typeface="ＭＳ Ｐゴシック" charset="-128"/>
                <a:cs typeface="Arial" charset="0"/>
              </a:rPr>
              <a:t>.</a:t>
            </a:r>
            <a:endParaRPr kumimoji="0" lang="en-GB" sz="2400" b="0" i="0" u="none" strike="noStrike" kern="1200" cap="none" spc="0" normalizeH="0" baseline="0" noProof="0" dirty="0">
              <a:ln>
                <a:noFill/>
              </a:ln>
              <a:solidFill>
                <a:srgbClr val="4BACC6">
                  <a:lumMod val="50000"/>
                </a:srgbClr>
              </a:solidFill>
              <a:effectLst/>
              <a:uLnTx/>
              <a:uFillTx/>
              <a:latin typeface="Calibri"/>
              <a:ea typeface="ＭＳ Ｐゴシック" charset="-128"/>
              <a:cs typeface="Arial" charset="0"/>
            </a:endParaRPr>
          </a:p>
        </p:txBody>
      </p:sp>
      <p:sp>
        <p:nvSpPr>
          <p:cNvPr id="6" name="Rectangle 5"/>
          <p:cNvSpPr>
            <a:spLocks noChangeArrowheads="1"/>
          </p:cNvSpPr>
          <p:nvPr/>
        </p:nvSpPr>
        <p:spPr bwMode="auto">
          <a:xfrm>
            <a:off x="457200" y="4857750"/>
            <a:ext cx="8280400" cy="1477328"/>
          </a:xfrm>
          <a:prstGeom prst="rect">
            <a:avLst/>
          </a:prstGeom>
          <a:solidFill>
            <a:schemeClr val="accent5">
              <a:lumMod val="75000"/>
            </a:schemeClr>
          </a:solidFill>
          <a:ln w="9525">
            <a:noFill/>
            <a:miter lim="800000"/>
            <a:headEnd/>
            <a:tailEnd/>
          </a:ln>
          <a:effectLst>
            <a:outerShdw dist="20000" dir="5400000" rotWithShape="0">
              <a:srgbClr val="808080">
                <a:alpha val="37999"/>
              </a:srgbClr>
            </a:outerShdw>
          </a:effectLst>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rPr>
              <a:t>Prema definiciji Svjetske zdravstvene organizacije, zdravlje je stanje potpunog tjelesnog, duševnog i socijalnog blagostanja, a ne samo odsustvo bolesti i iznemoglosti. </a:t>
            </a: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rPr>
              <a:t>Da bi</a:t>
            </a:r>
            <a:r>
              <a:rPr kumimoji="0" lang="hr-HR"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rPr>
              <a:t>smo</a:t>
            </a: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rPr>
              <a:t> zadovoljili sve ove uvjete</a:t>
            </a:r>
            <a:r>
              <a:rPr kumimoji="0" lang="hr-HR"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rPr>
              <a:t>,</a:t>
            </a: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rPr>
              <a:t> važno je da od najranijeg djetinjstva stječemo zdrave životne navike i shvatimo da je naše zdravlje u međuodnosu s okolinom. Zdravlje je potrebno čuvati i izgrađivati.</a:t>
            </a:r>
            <a:endParaRPr kumimoji="0" lang="hr-HR"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endParaRPr>
          </a:p>
        </p:txBody>
      </p:sp>
      <p:sp>
        <p:nvSpPr>
          <p:cNvPr id="2" name="Rezervirano mjesto podnožja 1"/>
          <p:cNvSpPr>
            <a:spLocks noGrp="1"/>
          </p:cNvSpPr>
          <p:nvPr>
            <p:ph type="ftr" sz="quarter" idx="11"/>
          </p:nvPr>
        </p:nvSpPr>
        <p:spPr>
          <a:xfrm>
            <a:off x="3124200" y="6489700"/>
            <a:ext cx="2895600" cy="36830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tint val="75000"/>
                  </a:prstClr>
                </a:solidFill>
                <a:effectLst/>
                <a:uLnTx/>
                <a:uFillTx/>
                <a:latin typeface="Calibri"/>
                <a:ea typeface="+mn-ea"/>
                <a:cs typeface="+mn-cs"/>
              </a:rPr>
              <a:t>© PRAGMA www.udruga-pragma.hr</a:t>
            </a: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353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90488"/>
            <a:ext cx="8229600" cy="1439862"/>
          </a:xfrm>
        </p:spPr>
        <p:txBody>
          <a:bodyPr/>
          <a:lstStyle/>
          <a:p>
            <a:pPr eaLnBrk="1" hangingPunct="1">
              <a:defRPr/>
            </a:pPr>
            <a:r>
              <a:rPr lang="hr-HR" sz="3600" b="1" dirty="0"/>
              <a:t>3. Riječ koja najbolje opisuje što je ovisnost je </a:t>
            </a:r>
            <a:r>
              <a:rPr lang="hr-HR" sz="3600" b="1" dirty="0">
                <a:solidFill>
                  <a:schemeClr val="accent5">
                    <a:lumMod val="75000"/>
                  </a:schemeClr>
                </a:solidFill>
              </a:rPr>
              <a:t>(2 boda)</a:t>
            </a:r>
            <a:r>
              <a:rPr lang="hr-HR" sz="3600" b="1" dirty="0"/>
              <a:t>:</a:t>
            </a:r>
            <a:endParaRPr lang="hr-HR" sz="4000" dirty="0"/>
          </a:p>
        </p:txBody>
      </p:sp>
      <p:sp>
        <p:nvSpPr>
          <p:cNvPr id="6147" name="Content Placeholder 2"/>
          <p:cNvSpPr>
            <a:spLocks noGrp="1"/>
          </p:cNvSpPr>
          <p:nvPr>
            <p:ph idx="1"/>
          </p:nvPr>
        </p:nvSpPr>
        <p:spPr>
          <a:xfrm>
            <a:off x="457200" y="1566863"/>
            <a:ext cx="8229600" cy="2463800"/>
          </a:xfrm>
        </p:spPr>
        <p:txBody>
          <a:bodyPr/>
          <a:lstStyle/>
          <a:p>
            <a:pPr marL="514350" indent="-514350" eaLnBrk="1" hangingPunct="1">
              <a:buFont typeface="Calibri" pitchFamily="34" charset="0"/>
              <a:buAutoNum type="alphaUcPeriod"/>
            </a:pPr>
            <a:r>
              <a:rPr lang="hr-HR" altLang="sr-Latn-RS" sz="2800" dirty="0"/>
              <a:t>Navika/porok (stalno i voljno ponavljanje nečega što nam godi).</a:t>
            </a:r>
            <a:endParaRPr lang="hr-HR" altLang="sr-Latn-RS" sz="3000" dirty="0"/>
          </a:p>
          <a:p>
            <a:pPr marL="514350" indent="-514350" eaLnBrk="1" hangingPunct="1">
              <a:buFont typeface="Calibri" pitchFamily="34" charset="0"/>
              <a:buAutoNum type="alphaUcPeriod"/>
            </a:pPr>
            <a:r>
              <a:rPr lang="hr-HR" altLang="sr-Latn-RS" sz="2800" dirty="0"/>
              <a:t>Poremećaj.</a:t>
            </a:r>
            <a:endParaRPr lang="hr-HR" altLang="sr-Latn-RS" sz="3000" dirty="0"/>
          </a:p>
          <a:p>
            <a:pPr marL="514350" indent="-514350" eaLnBrk="1" hangingPunct="1">
              <a:buFont typeface="Calibri" pitchFamily="34" charset="0"/>
              <a:buAutoNum type="alphaUcPeriod"/>
            </a:pPr>
            <a:r>
              <a:rPr lang="hr-HR" altLang="sr-Latn-RS" sz="2800" dirty="0"/>
              <a:t>Bolest.</a:t>
            </a:r>
            <a:endParaRPr lang="hr-HR" altLang="sr-Latn-RS" sz="3000" dirty="0"/>
          </a:p>
        </p:txBody>
      </p:sp>
      <p:sp>
        <p:nvSpPr>
          <p:cNvPr id="5" name="Rectangle 4"/>
          <p:cNvSpPr>
            <a:spLocks noChangeArrowheads="1"/>
          </p:cNvSpPr>
          <p:nvPr/>
        </p:nvSpPr>
        <p:spPr bwMode="auto">
          <a:xfrm>
            <a:off x="457200" y="375443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sr-Latn-RS" sz="2400" b="0"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rPr>
              <a:t>Točan odgovor je: </a:t>
            </a:r>
            <a:endParaRPr kumimoji="0" lang="en-GB" altLang="sr-Latn-RS" sz="2400" b="0"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endParaRPr>
          </a:p>
        </p:txBody>
      </p:sp>
      <p:sp>
        <p:nvSpPr>
          <p:cNvPr id="7" name="Rectangle 6"/>
          <p:cNvSpPr>
            <a:spLocks noChangeArrowheads="1"/>
          </p:cNvSpPr>
          <p:nvPr/>
        </p:nvSpPr>
        <p:spPr bwMode="auto">
          <a:xfrm>
            <a:off x="457200" y="4124325"/>
            <a:ext cx="8493125" cy="461963"/>
          </a:xfrm>
          <a:prstGeom prst="rect">
            <a:avLst/>
          </a:prstGeom>
          <a:noFill/>
          <a:ln w="9525">
            <a:noFill/>
            <a:miter lim="800000"/>
            <a:headEnd/>
            <a:tailEnd/>
          </a:ln>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2400" b="0" i="0" u="none" strike="noStrike" kern="1200" cap="none" spc="0" normalizeH="0" baseline="0" noProof="0" dirty="0">
                <a:ln>
                  <a:noFill/>
                </a:ln>
                <a:solidFill>
                  <a:srgbClr val="31859C"/>
                </a:solidFill>
                <a:effectLst/>
                <a:uLnTx/>
                <a:uFillTx/>
                <a:latin typeface="Calibri"/>
                <a:ea typeface="ＭＳ Ｐゴシック" charset="-128"/>
                <a:cs typeface="Arial" charset="0"/>
              </a:rPr>
              <a:t>C. Bolest.</a:t>
            </a:r>
            <a:endParaRPr kumimoji="0" lang="en-GB" sz="2400" b="0" i="0" u="none" strike="noStrike" kern="1200" cap="none" spc="0" normalizeH="0" baseline="0" noProof="0" dirty="0">
              <a:ln>
                <a:noFill/>
              </a:ln>
              <a:solidFill>
                <a:srgbClr val="31859C"/>
              </a:solidFill>
              <a:effectLst/>
              <a:uLnTx/>
              <a:uFillTx/>
              <a:latin typeface="Calibri"/>
              <a:ea typeface="ＭＳ Ｐゴシック" charset="-128"/>
              <a:cs typeface="Arial" charset="0"/>
            </a:endParaRPr>
          </a:p>
        </p:txBody>
      </p:sp>
      <p:sp>
        <p:nvSpPr>
          <p:cNvPr id="6" name="Rectangle 5"/>
          <p:cNvSpPr>
            <a:spLocks noChangeArrowheads="1"/>
          </p:cNvSpPr>
          <p:nvPr/>
        </p:nvSpPr>
        <p:spPr bwMode="auto">
          <a:xfrm>
            <a:off x="406400" y="4757738"/>
            <a:ext cx="8280400" cy="1631216"/>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rPr>
              <a:t>Ovisnost je bolest jer ostavlja dugotrajne negativne fizičke, psihičke, ali i društvene posljedice na osobu: razna oštećenja organa i/ili bolesti poput raka, loše pamćenje, teškoće s učenjem, loše obavljanje svakodnevnih zadataka, izoliranost iz društva, nezaposlenost, kriminalitet…</a:t>
            </a:r>
          </a:p>
        </p:txBody>
      </p:sp>
      <p:sp>
        <p:nvSpPr>
          <p:cNvPr id="2" name="Rezervirano mjesto podnožja 1"/>
          <p:cNvSpPr>
            <a:spLocks noGrp="1"/>
          </p:cNvSpPr>
          <p:nvPr>
            <p:ph type="ftr" sz="quarter" idx="11"/>
          </p:nvPr>
        </p:nvSpPr>
        <p:spPr>
          <a:xfrm>
            <a:off x="3124200" y="6475413"/>
            <a:ext cx="2895600" cy="3825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 PRAGMA www.udruga-pragma.hr</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9156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66740"/>
            <a:ext cx="8229600" cy="1079500"/>
          </a:xfrm>
        </p:spPr>
        <p:txBody>
          <a:bodyPr/>
          <a:lstStyle/>
          <a:p>
            <a:pPr eaLnBrk="1" hangingPunct="1">
              <a:defRPr/>
            </a:pPr>
            <a:r>
              <a:rPr lang="hr-HR" sz="3400" b="1" dirty="0"/>
              <a:t>4. Kada govorimo o bolesti ovisnosti, mislimo isključivo na fizičku ovisnost</a:t>
            </a:r>
            <a:br>
              <a:rPr lang="hr-HR" sz="3600" b="1" dirty="0"/>
            </a:br>
            <a:r>
              <a:rPr lang="hr-HR" sz="3400" b="1" dirty="0"/>
              <a:t> </a:t>
            </a:r>
            <a:r>
              <a:rPr lang="hr-HR" sz="3400" b="1" dirty="0">
                <a:solidFill>
                  <a:srgbClr val="31859C"/>
                </a:solidFill>
              </a:rPr>
              <a:t>(2 boda)</a:t>
            </a:r>
            <a:r>
              <a:rPr lang="hr-HR" sz="3400" b="1" dirty="0"/>
              <a:t>:</a:t>
            </a:r>
            <a:r>
              <a:rPr lang="hr-HR" sz="3400" b="1" dirty="0">
                <a:solidFill>
                  <a:srgbClr val="31859C"/>
                </a:solidFill>
              </a:rPr>
              <a:t> </a:t>
            </a:r>
            <a:endParaRPr lang="hr-HR" sz="3400" dirty="0">
              <a:solidFill>
                <a:srgbClr val="31859C"/>
              </a:solidFill>
            </a:endParaRPr>
          </a:p>
        </p:txBody>
      </p:sp>
      <p:sp>
        <p:nvSpPr>
          <p:cNvPr id="8195" name="Content Placeholder 2"/>
          <p:cNvSpPr>
            <a:spLocks noGrp="1"/>
          </p:cNvSpPr>
          <p:nvPr>
            <p:ph idx="1"/>
          </p:nvPr>
        </p:nvSpPr>
        <p:spPr>
          <a:xfrm>
            <a:off x="457201" y="1939732"/>
            <a:ext cx="8229600" cy="795336"/>
          </a:xfrm>
        </p:spPr>
        <p:txBody>
          <a:bodyPr/>
          <a:lstStyle/>
          <a:p>
            <a:pPr marL="514350" indent="-514350" eaLnBrk="1" hangingPunct="1">
              <a:buAutoNum type="alphaUcPeriod"/>
            </a:pPr>
            <a:r>
              <a:rPr lang="hr-HR" altLang="sr-Latn-RS" sz="3000" dirty="0"/>
              <a:t>Točno.					              B. Netočno.</a:t>
            </a:r>
          </a:p>
        </p:txBody>
      </p:sp>
      <p:sp>
        <p:nvSpPr>
          <p:cNvPr id="5" name="Rectangle 4"/>
          <p:cNvSpPr>
            <a:spLocks noChangeArrowheads="1"/>
          </p:cNvSpPr>
          <p:nvPr/>
        </p:nvSpPr>
        <p:spPr bwMode="auto">
          <a:xfrm>
            <a:off x="406400" y="2670773"/>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sr-Latn-RS" sz="2400" b="0"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rPr>
              <a:t>Točan odgovor je: </a:t>
            </a:r>
            <a:endParaRPr kumimoji="0" lang="en-GB" altLang="sr-Latn-RS" sz="2400" b="0"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endParaRPr>
          </a:p>
        </p:txBody>
      </p:sp>
      <p:sp>
        <p:nvSpPr>
          <p:cNvPr id="6" name="Rectangle 5"/>
          <p:cNvSpPr>
            <a:spLocks noChangeArrowheads="1"/>
          </p:cNvSpPr>
          <p:nvPr/>
        </p:nvSpPr>
        <p:spPr bwMode="auto">
          <a:xfrm>
            <a:off x="191690" y="3530405"/>
            <a:ext cx="8760619" cy="2585323"/>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rPr>
              <a:t>Ovisnost se odnosi na psihičko i (katkad) fizičko stanje. Samostalna fizička ovisnost je ustvari rijetka. Ona podrazumijeva promjene u funkcioniranju organizma – tijelo  traži sve veće doze, a ako se prestane uzimati neko sredstvo (alkohol, droga…), tijelo se npr. trese, javlja se bol, proljev i dr. simptomi. Psihička ovisnost se odnosi na činjenicu da ovisnik, usprkos tome što je svjestan štetnih posljedica (zdravstvenih, socijalnih, psihičkih…), povremeno ili redovito ponavlja štetne radnje (pije, drogira se, uplaćuje listiće, igra igrice…) kako bi održao osjećaj dobrog psihičkog stanja i zadovoljstva. Ovisnik nije više u mogućnosti kontrolirati žudnju za određenim sredstvom.</a:t>
            </a:r>
          </a:p>
        </p:txBody>
      </p:sp>
      <p:sp>
        <p:nvSpPr>
          <p:cNvPr id="2" name="Rezervirano mjesto podnožja 1"/>
          <p:cNvSpPr>
            <a:spLocks noGrp="1"/>
          </p:cNvSpPr>
          <p:nvPr>
            <p:ph type="ftr" sz="quarter" idx="11"/>
          </p:nvPr>
        </p:nvSpPr>
        <p:spPr>
          <a:xfrm>
            <a:off x="3124200" y="6465888"/>
            <a:ext cx="2895600" cy="392112"/>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 PRAGMA www.udruga-pragma.hr</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kstniOkvir 2"/>
          <p:cNvSpPr txBox="1"/>
          <p:nvPr/>
        </p:nvSpPr>
        <p:spPr>
          <a:xfrm>
            <a:off x="2720019" y="2703070"/>
            <a:ext cx="4000500" cy="46166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2400" b="0" i="0" u="none" strike="noStrike" kern="1200" cap="none" spc="0" normalizeH="0" baseline="0" noProof="0" dirty="0">
                <a:ln>
                  <a:noFill/>
                </a:ln>
                <a:solidFill>
                  <a:srgbClr val="31859C"/>
                </a:solidFill>
                <a:effectLst/>
                <a:uLnTx/>
                <a:uFillTx/>
                <a:latin typeface="Calibri"/>
                <a:ea typeface="ＭＳ Ｐゴシック" charset="-128"/>
                <a:cs typeface="Arial" charset="0"/>
              </a:rPr>
              <a:t> B. Netočno</a:t>
            </a:r>
            <a:endParaRPr kumimoji="0" lang="en-US" sz="2400" b="0" i="0" u="none" strike="noStrike" kern="1200" cap="none" spc="0" normalizeH="0" baseline="0" noProof="0" dirty="0">
              <a:ln>
                <a:noFill/>
              </a:ln>
              <a:solidFill>
                <a:srgbClr val="31859C"/>
              </a:solidFill>
              <a:effectLst/>
              <a:uLnTx/>
              <a:uFillTx/>
              <a:latin typeface="Calibri"/>
              <a:ea typeface="ＭＳ Ｐゴシック" charset="-128"/>
              <a:cs typeface="Arial" charset="0"/>
            </a:endParaRPr>
          </a:p>
        </p:txBody>
      </p:sp>
    </p:spTree>
    <p:extLst>
      <p:ext uri="{BB962C8B-B14F-4D97-AF65-F5344CB8AC3E}">
        <p14:creationId xmlns:p14="http://schemas.microsoft.com/office/powerpoint/2010/main" val="2616977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69875" y="230188"/>
            <a:ext cx="8580438" cy="1439862"/>
          </a:xfrm>
        </p:spPr>
        <p:txBody>
          <a:bodyPr/>
          <a:lstStyle/>
          <a:p>
            <a:pPr eaLnBrk="1" hangingPunct="1">
              <a:defRPr/>
            </a:pPr>
            <a:r>
              <a:rPr lang="hr-HR" sz="3000" b="1" dirty="0"/>
              <a:t>5. Što od sljedećeg može postati ovisnost, osim droga, alkohola i cigareta (</a:t>
            </a:r>
            <a:r>
              <a:rPr lang="hr-HR" sz="3000" b="1" i="1" dirty="0"/>
              <a:t>moguće je više odgovora</a:t>
            </a:r>
            <a:r>
              <a:rPr lang="hr-HR" sz="3000" b="1" dirty="0"/>
              <a:t>)? </a:t>
            </a:r>
            <a:br>
              <a:rPr lang="hr-HR" sz="3000" b="1" dirty="0"/>
            </a:br>
            <a:r>
              <a:rPr lang="hr-HR" sz="3000" b="1" dirty="0">
                <a:solidFill>
                  <a:schemeClr val="accent5">
                    <a:lumMod val="75000"/>
                  </a:schemeClr>
                </a:solidFill>
              </a:rPr>
              <a:t>(1 bod)</a:t>
            </a:r>
            <a:endParaRPr lang="hr-HR" sz="3000" dirty="0"/>
          </a:p>
        </p:txBody>
      </p:sp>
      <p:sp>
        <p:nvSpPr>
          <p:cNvPr id="7171" name="Content Placeholder 2"/>
          <p:cNvSpPr>
            <a:spLocks noGrp="1"/>
          </p:cNvSpPr>
          <p:nvPr>
            <p:ph idx="1"/>
          </p:nvPr>
        </p:nvSpPr>
        <p:spPr>
          <a:xfrm>
            <a:off x="457200" y="1970881"/>
            <a:ext cx="8229600" cy="2143919"/>
          </a:xfrm>
        </p:spPr>
        <p:txBody>
          <a:bodyPr numCol="2"/>
          <a:lstStyle/>
          <a:p>
            <a:pPr marL="514350" indent="-514350" eaLnBrk="1" hangingPunct="1">
              <a:buFont typeface="Calibri" pitchFamily="34" charset="0"/>
              <a:buAutoNum type="alphaUcPeriod"/>
            </a:pPr>
            <a:r>
              <a:rPr lang="hr-HR" altLang="sr-Latn-RS" sz="2800" dirty="0"/>
              <a:t>Hrana.</a:t>
            </a:r>
          </a:p>
          <a:p>
            <a:pPr marL="514350" indent="-514350" eaLnBrk="1" hangingPunct="1">
              <a:buFont typeface="Calibri" pitchFamily="34" charset="0"/>
              <a:buAutoNum type="alphaUcPeriod"/>
            </a:pPr>
            <a:r>
              <a:rPr lang="hr-HR" altLang="sr-Latn-RS" sz="2800" dirty="0"/>
              <a:t>Internet.</a:t>
            </a:r>
          </a:p>
          <a:p>
            <a:pPr marL="514350" indent="-514350" eaLnBrk="1" hangingPunct="1">
              <a:buFont typeface="Calibri" pitchFamily="34" charset="0"/>
              <a:buAutoNum type="alphaUcPeriod"/>
            </a:pPr>
            <a:r>
              <a:rPr lang="hr-HR" altLang="sr-Latn-RS" sz="2800" dirty="0"/>
              <a:t>Rad.</a:t>
            </a:r>
          </a:p>
          <a:p>
            <a:pPr marL="514350" indent="-514350" eaLnBrk="1" hangingPunct="1">
              <a:buFont typeface="Calibri" pitchFamily="34" charset="0"/>
              <a:buAutoNum type="alphaUcPeriod"/>
            </a:pPr>
            <a:r>
              <a:rPr lang="hr-HR" altLang="sr-Latn-RS" sz="2800" dirty="0"/>
              <a:t>Kompjutorske igre.</a:t>
            </a:r>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r>
              <a:rPr lang="hr-HR" altLang="sr-Latn-RS" sz="2800" dirty="0"/>
              <a:t>Mobitel.</a:t>
            </a:r>
          </a:p>
          <a:p>
            <a:pPr marL="514350" indent="-514350" eaLnBrk="1" hangingPunct="1">
              <a:buFont typeface="Calibri" pitchFamily="34" charset="0"/>
              <a:buAutoNum type="alphaUcPeriod"/>
            </a:pPr>
            <a:r>
              <a:rPr lang="hr-HR" altLang="sr-Latn-RS" sz="2800" dirty="0"/>
              <a:t>Gazirano piće.</a:t>
            </a:r>
          </a:p>
          <a:p>
            <a:pPr marL="514350" indent="-514350" eaLnBrk="1" hangingPunct="1">
              <a:buFont typeface="Calibri" pitchFamily="34" charset="0"/>
              <a:buAutoNum type="alphaUcPeriod"/>
            </a:pPr>
            <a:r>
              <a:rPr lang="hr-HR" altLang="sr-Latn-RS" sz="2800" dirty="0"/>
              <a:t>Klađenje.</a:t>
            </a:r>
          </a:p>
          <a:p>
            <a:pPr marL="514350" indent="-514350" eaLnBrk="1" hangingPunct="1">
              <a:buFont typeface="Calibri" pitchFamily="34" charset="0"/>
              <a:buAutoNum type="alphaUcPeriod"/>
            </a:pPr>
            <a:r>
              <a:rPr lang="hr-HR" altLang="sr-Latn-RS" sz="2800" dirty="0"/>
              <a:t>Sve navedeno.</a:t>
            </a:r>
          </a:p>
          <a:p>
            <a:pPr marL="0" indent="0" eaLnBrk="1" hangingPunct="1">
              <a:buNone/>
            </a:pPr>
            <a:endParaRPr lang="hr-HR" altLang="sr-Latn-RS" sz="2800" dirty="0"/>
          </a:p>
          <a:p>
            <a:pPr marL="514350" indent="-514350" eaLnBrk="1" hangingPunct="1">
              <a:buFont typeface="Calibri" pitchFamily="34" charset="0"/>
              <a:buAutoNum type="alphaUcPeriod"/>
            </a:pPr>
            <a:endParaRPr lang="hr-HR" altLang="sr-Latn-RS" sz="2800" dirty="0"/>
          </a:p>
          <a:p>
            <a:pPr marL="514350" indent="-514350" eaLnBrk="1" hangingPunct="1">
              <a:buFont typeface="Calibri" pitchFamily="34" charset="0"/>
              <a:buAutoNum type="alphaUcPeriod"/>
            </a:pPr>
            <a:endParaRPr lang="hr-HR" altLang="sr-Latn-RS" sz="2800" dirty="0"/>
          </a:p>
        </p:txBody>
      </p:sp>
      <p:sp>
        <p:nvSpPr>
          <p:cNvPr id="5" name="Rectangle 4"/>
          <p:cNvSpPr>
            <a:spLocks noChangeArrowheads="1"/>
          </p:cNvSpPr>
          <p:nvPr/>
        </p:nvSpPr>
        <p:spPr bwMode="auto">
          <a:xfrm>
            <a:off x="457200" y="4205288"/>
            <a:ext cx="4246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sr-Latn-RS" sz="2400" b="0"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rPr>
              <a:t>Točan odgovor je: </a:t>
            </a:r>
            <a:endParaRPr kumimoji="0" lang="en-GB" altLang="sr-Latn-RS" sz="2400" b="0"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endParaRPr>
          </a:p>
        </p:txBody>
      </p:sp>
      <p:sp>
        <p:nvSpPr>
          <p:cNvPr id="7" name="Rectangle 6"/>
          <p:cNvSpPr>
            <a:spLocks noChangeArrowheads="1"/>
          </p:cNvSpPr>
          <p:nvPr/>
        </p:nvSpPr>
        <p:spPr bwMode="auto">
          <a:xfrm>
            <a:off x="457200" y="4575175"/>
            <a:ext cx="8493125" cy="460375"/>
          </a:xfrm>
          <a:prstGeom prst="rect">
            <a:avLst/>
          </a:prstGeom>
          <a:noFill/>
          <a:ln w="9525">
            <a:noFill/>
            <a:miter lim="800000"/>
            <a:headEnd/>
            <a:tailEnd/>
          </a:ln>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2400" b="0" i="0" u="none" strike="noStrike" kern="1200" cap="none" spc="0" normalizeH="0" baseline="0" noProof="0" dirty="0">
                <a:ln>
                  <a:noFill/>
                </a:ln>
                <a:solidFill>
                  <a:srgbClr val="4BACC6">
                    <a:lumMod val="50000"/>
                  </a:srgbClr>
                </a:solidFill>
                <a:effectLst/>
                <a:uLnTx/>
                <a:uFillTx/>
                <a:latin typeface="Calibri"/>
                <a:ea typeface="ＭＳ Ｐゴシック" charset="-128"/>
                <a:cs typeface="Arial" charset="0"/>
              </a:rPr>
              <a:t>H. Sve navedeno.</a:t>
            </a:r>
            <a:endParaRPr kumimoji="0" lang="en-GB" sz="2400" b="0" i="0" u="none" strike="noStrike" kern="1200" cap="none" spc="0" normalizeH="0" baseline="0" noProof="0" dirty="0">
              <a:ln>
                <a:noFill/>
              </a:ln>
              <a:solidFill>
                <a:srgbClr val="4BACC6">
                  <a:lumMod val="50000"/>
                </a:srgbClr>
              </a:solidFill>
              <a:effectLst/>
              <a:uLnTx/>
              <a:uFillTx/>
              <a:latin typeface="Calibri"/>
              <a:ea typeface="ＭＳ Ｐゴシック" charset="-128"/>
              <a:cs typeface="Arial" charset="0"/>
            </a:endParaRPr>
          </a:p>
        </p:txBody>
      </p:sp>
      <p:sp>
        <p:nvSpPr>
          <p:cNvPr id="6" name="Rectangle 5"/>
          <p:cNvSpPr>
            <a:spLocks noChangeArrowheads="1"/>
          </p:cNvSpPr>
          <p:nvPr/>
        </p:nvSpPr>
        <p:spPr bwMode="auto">
          <a:xfrm>
            <a:off x="457200" y="5050993"/>
            <a:ext cx="8280400" cy="1323439"/>
          </a:xfrm>
          <a:prstGeom prst="rect">
            <a:avLst/>
          </a:prstGeom>
          <a:solidFill>
            <a:schemeClr val="accent5">
              <a:lumMod val="75000"/>
            </a:schemeClr>
          </a:solidFill>
          <a:ln w="9525">
            <a:solidFill>
              <a:srgbClr val="4A7EBB"/>
            </a:solidFill>
            <a:miter lim="800000"/>
            <a:headEnd/>
            <a:tailEnd/>
          </a:ln>
          <a:effectLst>
            <a:outerShdw dist="20000" dir="5400000" rotWithShape="0">
              <a:srgbClr val="808080">
                <a:alpha val="37999"/>
              </a:srgbClr>
            </a:outerShdw>
          </a:effectLst>
        </p:spPr>
        <p:txBody>
          <a:bodyPr>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1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rPr>
              <a:t>S obzirom na sličnost posljedica, ali i promjena u funkciji (radu) mozga, danas se sve više govori o još nekoliko oblika ovisnosti koje ne uključuju uzimanje </a:t>
            </a:r>
            <a:r>
              <a:rPr kumimoji="0" lang="hr-HR" sz="16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charset="-128"/>
                <a:cs typeface="Arial" panose="020B0604020202020204" pitchFamily="34" charset="0"/>
              </a:rPr>
              <a:t>psihoaktivnih</a:t>
            </a:r>
            <a:r>
              <a:rPr kumimoji="0" lang="hr-HR" sz="1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charset="-128"/>
                <a:cs typeface="Arial" panose="020B0604020202020204" pitchFamily="34" charset="0"/>
              </a:rPr>
              <a:t> tvari (tj. droga, alkohola, cigareta): ovisnost o kockanju, klađenju, hrani, radu, gaziranome piću…. Više o novim ovisnostima pročitajte u sažetku o panel raspravi na mrežnim stranicama Hrvatskog zavoda za javno zdravstvo http://bit.ly/2zea3rA.</a:t>
            </a:r>
          </a:p>
        </p:txBody>
      </p:sp>
      <p:sp>
        <p:nvSpPr>
          <p:cNvPr id="2" name="Rezervirano mjesto podnožja 1"/>
          <p:cNvSpPr>
            <a:spLocks noGrp="1"/>
          </p:cNvSpPr>
          <p:nvPr>
            <p:ph type="ftr" sz="quarter" idx="11"/>
          </p:nvPr>
        </p:nvSpPr>
        <p:spPr>
          <a:xfrm>
            <a:off x="3124200" y="6513513"/>
            <a:ext cx="2895600" cy="3444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black">
                    <a:tint val="75000"/>
                  </a:prstClr>
                </a:solidFill>
                <a:effectLst/>
                <a:uLnTx/>
                <a:uFillTx/>
                <a:latin typeface="Calibri"/>
                <a:ea typeface="+mn-ea"/>
                <a:cs typeface="+mn-cs"/>
              </a:rPr>
              <a:t>© PRAGMA www.udruga-pragma.hr</a:t>
            </a: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3416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498476"/>
            <a:ext cx="8229600" cy="1143000"/>
          </a:xfrm>
        </p:spPr>
        <p:txBody>
          <a:bodyPr/>
          <a:lstStyle/>
          <a:p>
            <a:r>
              <a:rPr lang="hr-HR" sz="3200" b="1" dirty="0">
                <a:latin typeface="+mn-lt"/>
              </a:rPr>
              <a:t>6. „Ako mislim da mogu prestati s uzimanjem nekog sredstva ovisnosti, znači da nisam ovisan” </a:t>
            </a:r>
            <a:r>
              <a:rPr lang="hr-HR" sz="3200" b="1" dirty="0">
                <a:solidFill>
                  <a:srgbClr val="31859C"/>
                </a:solidFill>
                <a:latin typeface="+mn-lt"/>
              </a:rPr>
              <a:t>(1 bod)</a:t>
            </a:r>
            <a:r>
              <a:rPr lang="hr-HR" sz="3200" b="1" dirty="0">
                <a:latin typeface="+mn-lt"/>
              </a:rPr>
              <a:t>:</a:t>
            </a:r>
            <a:endParaRPr lang="en-US" sz="3200" b="1" dirty="0">
              <a:latin typeface="+mn-lt"/>
            </a:endParaRPr>
          </a:p>
        </p:txBody>
      </p:sp>
      <p:sp>
        <p:nvSpPr>
          <p:cNvPr id="3" name="Rezervirano mjesto sadržaja 2"/>
          <p:cNvSpPr>
            <a:spLocks noGrp="1"/>
          </p:cNvSpPr>
          <p:nvPr>
            <p:ph idx="1"/>
          </p:nvPr>
        </p:nvSpPr>
        <p:spPr>
          <a:xfrm>
            <a:off x="457200" y="1866901"/>
            <a:ext cx="8229600" cy="1181100"/>
          </a:xfrm>
        </p:spPr>
        <p:txBody>
          <a:bodyPr/>
          <a:lstStyle/>
          <a:p>
            <a:pPr marL="0" indent="0">
              <a:buNone/>
            </a:pPr>
            <a:r>
              <a:rPr lang="hr-HR" dirty="0"/>
              <a:t>A. Točno.</a:t>
            </a:r>
          </a:p>
          <a:p>
            <a:pPr marL="0" indent="0">
              <a:buNone/>
            </a:pPr>
            <a:r>
              <a:rPr lang="hr-HR" dirty="0"/>
              <a:t>B. Netočno.</a:t>
            </a:r>
            <a:endParaRPr lang="en-US" dirty="0"/>
          </a:p>
        </p:txBody>
      </p:sp>
      <p:sp>
        <p:nvSpPr>
          <p:cNvPr id="4" name="Rezervirano mjesto podnožja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tint val="75000"/>
                  </a:prstClr>
                </a:solidFill>
                <a:effectLst/>
                <a:uLnTx/>
                <a:uFillTx/>
                <a:latin typeface="Calibri"/>
                <a:ea typeface="+mn-ea"/>
                <a:cs typeface="+mn-cs"/>
              </a:rPr>
              <a:t>© PRAGMA www.udruga-pragma.hr</a:t>
            </a: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4"/>
          <p:cNvSpPr>
            <a:spLocks noChangeArrowheads="1"/>
          </p:cNvSpPr>
          <p:nvPr/>
        </p:nvSpPr>
        <p:spPr bwMode="auto">
          <a:xfrm>
            <a:off x="457200" y="3250406"/>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sr-Latn-RS" sz="2400" b="0"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rPr>
              <a:t>Točan odgovor je: </a:t>
            </a:r>
            <a:endParaRPr kumimoji="0" lang="en-GB" altLang="sr-Latn-RS" sz="2400" b="0" i="0" u="none" strike="noStrike" kern="1200" cap="none" spc="0" normalizeH="0" baseline="0" noProof="0" dirty="0">
              <a:ln>
                <a:noFill/>
              </a:ln>
              <a:solidFill>
                <a:prstClr val="black"/>
              </a:solidFill>
              <a:effectLst/>
              <a:uLnTx/>
              <a:uFillTx/>
              <a:latin typeface="Calibri" pitchFamily="34" charset="0"/>
              <a:ea typeface="ＭＳ Ｐゴシック" charset="-128"/>
              <a:cs typeface="Arial" charset="0"/>
            </a:endParaRPr>
          </a:p>
        </p:txBody>
      </p:sp>
      <p:sp>
        <p:nvSpPr>
          <p:cNvPr id="6" name="Rectangle 4"/>
          <p:cNvSpPr>
            <a:spLocks noChangeArrowheads="1"/>
          </p:cNvSpPr>
          <p:nvPr/>
        </p:nvSpPr>
        <p:spPr bwMode="auto">
          <a:xfrm>
            <a:off x="457200" y="3712369"/>
            <a:ext cx="4246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altLang="sr-Latn-RS" sz="2400" b="0" i="0" u="none" strike="noStrike" kern="1200" cap="none" spc="0" normalizeH="0" baseline="0" noProof="0" dirty="0">
                <a:ln>
                  <a:noFill/>
                </a:ln>
                <a:solidFill>
                  <a:srgbClr val="31859C"/>
                </a:solidFill>
                <a:effectLst/>
                <a:uLnTx/>
                <a:uFillTx/>
                <a:latin typeface="Calibri" pitchFamily="34" charset="0"/>
                <a:ea typeface="ＭＳ Ｐゴシック" charset="-128"/>
                <a:cs typeface="Arial" charset="0"/>
              </a:rPr>
              <a:t>B. Netočno </a:t>
            </a:r>
            <a:endParaRPr kumimoji="0" lang="en-GB" altLang="sr-Latn-RS" sz="2400" b="0" i="0" u="none" strike="noStrike" kern="1200" cap="none" spc="0" normalizeH="0" baseline="0" noProof="0" dirty="0">
              <a:ln>
                <a:noFill/>
              </a:ln>
              <a:solidFill>
                <a:srgbClr val="31859C"/>
              </a:solidFill>
              <a:effectLst/>
              <a:uLnTx/>
              <a:uFillTx/>
              <a:latin typeface="Calibri" pitchFamily="34" charset="0"/>
              <a:ea typeface="ＭＳ Ｐゴシック" charset="-128"/>
              <a:cs typeface="Arial" charset="0"/>
            </a:endParaRPr>
          </a:p>
        </p:txBody>
      </p:sp>
      <p:sp>
        <p:nvSpPr>
          <p:cNvPr id="8" name="Pravokutnik 7"/>
          <p:cNvSpPr/>
          <p:nvPr/>
        </p:nvSpPr>
        <p:spPr>
          <a:xfrm>
            <a:off x="457200" y="4392136"/>
            <a:ext cx="8064500" cy="2031325"/>
          </a:xfrm>
          <a:prstGeom prst="rect">
            <a:avLst/>
          </a:prstGeom>
          <a:solidFill>
            <a:srgbClr val="31859C"/>
          </a:solidFill>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hr-HR" sz="1800" b="0" i="0" u="none" strike="noStrike" kern="1200" cap="none" spc="0" normalizeH="0" baseline="0" noProof="0" dirty="0">
                <a:ln>
                  <a:noFill/>
                </a:ln>
                <a:solidFill>
                  <a:prstClr val="white"/>
                </a:solidFill>
                <a:effectLst/>
                <a:uLnTx/>
                <a:uFillTx/>
                <a:latin typeface="Arial" charset="0"/>
                <a:ea typeface="ＭＳ Ｐゴシック" charset="-128"/>
                <a:cs typeface="Arial" charset="0"/>
              </a:rPr>
              <a:t>Tako često počinje priča teških ovisnika koji su mislili da neko sredstvo uzimaju iz čiste zabave, „gušta” i tvrdili su: „ja mogu, ali ne želim prestati. Kad ću htjeti, učinit ću to bez problema”. Ako već primjećuješ takav stav kod sebe, probaj prestati na mjesec dana i vidi možeš li doista bez te stvari. Ako možeš, ovisno o čemu se radi (npr. pušenje), bolje je da se niti ne nastaviš „igrati s vatrom”. Ukoliko se radi o nečemu što u razumnoj količini ne šteti (npr. igranje igrica), pripazi na umjerenost!</a:t>
            </a:r>
          </a:p>
        </p:txBody>
      </p:sp>
    </p:spTree>
    <p:extLst>
      <p:ext uri="{BB962C8B-B14F-4D97-AF65-F5344CB8AC3E}">
        <p14:creationId xmlns:p14="http://schemas.microsoft.com/office/powerpoint/2010/main" val="70364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2300" y="342900"/>
            <a:ext cx="8229600" cy="6013450"/>
          </a:xfrm>
          <a:solidFill>
            <a:srgbClr val="31859C"/>
          </a:solidFill>
        </p:spPr>
        <p:txBody>
          <a:bodyPr/>
          <a:lstStyle/>
          <a:p>
            <a:r>
              <a:rPr lang="hr-HR" sz="5400" b="1" dirty="0">
                <a:solidFill>
                  <a:schemeClr val="bg1"/>
                </a:solidFill>
                <a:effectLst>
                  <a:outerShdw blurRad="38100" dist="38100" dir="2700000" algn="tl">
                    <a:srgbClr val="000000">
                      <a:alpha val="43137"/>
                    </a:srgbClr>
                  </a:outerShdw>
                </a:effectLst>
              </a:rPr>
              <a:t>CIGARETE</a:t>
            </a:r>
            <a:endParaRPr lang="en-US" sz="5400" b="1" dirty="0">
              <a:solidFill>
                <a:schemeClr val="bg1"/>
              </a:solidFill>
              <a:effectLst>
                <a:outerShdw blurRad="38100" dist="38100" dir="2700000" algn="tl">
                  <a:srgbClr val="000000">
                    <a:alpha val="43137"/>
                  </a:srgbClr>
                </a:outerShdw>
              </a:effectLst>
            </a:endParaRPr>
          </a:p>
        </p:txBody>
      </p:sp>
      <p:sp>
        <p:nvSpPr>
          <p:cNvPr id="4" name="Rezervirano mjesto podnožja 3"/>
          <p:cNvSpPr>
            <a:spLocks noGrp="1"/>
          </p:cNvSpPr>
          <p:nvPr>
            <p:ph type="ftr" sz="quarter" idx="11"/>
          </p:nvPr>
        </p:nvSpPr>
        <p:spPr/>
        <p:txBody>
          <a:bodyPr/>
          <a:lstStyle/>
          <a:p>
            <a:pPr>
              <a:defRPr/>
            </a:pPr>
            <a:r>
              <a:rPr lang="nb-NO"/>
              <a:t>© PRAGMA www.udruga-pragma.hr</a:t>
            </a:r>
            <a:endParaRPr lang="en-GB"/>
          </a:p>
        </p:txBody>
      </p:sp>
    </p:spTree>
    <p:extLst>
      <p:ext uri="{BB962C8B-B14F-4D97-AF65-F5344CB8AC3E}">
        <p14:creationId xmlns:p14="http://schemas.microsoft.com/office/powerpoint/2010/main" val="245750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2248</Words>
  <Application>Microsoft Office PowerPoint</Application>
  <PresentationFormat>Prikaz na zaslonu (4:3)</PresentationFormat>
  <Paragraphs>182</Paragraphs>
  <Slides>21</Slides>
  <Notes>2</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21</vt:i4>
      </vt:variant>
    </vt:vector>
  </HeadingPairs>
  <TitlesOfParts>
    <vt:vector size="26" baseType="lpstr">
      <vt:lpstr>ＭＳ Ｐゴシック</vt:lpstr>
      <vt:lpstr>Arial</vt:lpstr>
      <vt:lpstr>Calibri</vt:lpstr>
      <vt:lpstr>Latha</vt:lpstr>
      <vt:lpstr>Office Theme</vt:lpstr>
      <vt:lpstr>KVIZ ZNANJA  O OVISNOSTI PUŠENJA</vt:lpstr>
      <vt:lpstr>ZBRAJANJE BODOVA</vt:lpstr>
      <vt:lpstr>1. Mjesec borbe protiv ovisnosti obilježava se svake godine u razdoblju…  (1 bod):</vt:lpstr>
      <vt:lpstr>2. Koji od ponuđenih odgovora najbolje definira zdravlje (2 boda):</vt:lpstr>
      <vt:lpstr>3. Riječ koja najbolje opisuje što je ovisnost je (2 boda):</vt:lpstr>
      <vt:lpstr>4. Kada govorimo o bolesti ovisnosti, mislimo isključivo na fizičku ovisnost  (2 boda): </vt:lpstr>
      <vt:lpstr>5. Što od sljedećeg može postati ovisnost, osim droga, alkohola i cigareta (moguće je više odgovora)?  (1 bod)</vt:lpstr>
      <vt:lpstr>6. „Ako mislim da mogu prestati s uzimanjem nekog sredstva ovisnosti, znači da nisam ovisan” (1 bod):</vt:lpstr>
      <vt:lpstr>CIGARETE</vt:lpstr>
      <vt:lpstr>7. Većina odraslih koji puše, počeli su pušiti nakon što su navršili 18 godina (2 boda):</vt:lpstr>
      <vt:lpstr>8. Kada pušiš cigaretu, u organizam unosiš sljedeće sastojke (moguće je više odgovora) (3 boda):</vt:lpstr>
      <vt:lpstr>9. Pušači su mršaviji od nepušača  (2 boda):</vt:lpstr>
      <vt:lpstr>10. Koliko ljudi godišnje umire u svijetu  od posljedica pušenja (2 boda)?</vt:lpstr>
      <vt:lpstr>11. Ovisnike o pušenju pušenje cigareta opušta, oslobađa napetosti (2 boda):</vt:lpstr>
      <vt:lpstr>12. Koliko je vremena potrebno da bi se tijelo očistilo od ugljičnog monoksida (CO) nakon prestanka pušenja? (3 boda):</vt:lpstr>
      <vt:lpstr>13. Dugotrajno pušenje može doprinijeti sljedećem (moguće je više odgovora) (3 boda):</vt:lpstr>
      <vt:lpstr>Bonus pitanje 14. Udisanje duhanskog dima (pasivno pušenje) je manje štetno za nepušače nego pušenje za pušače.  (3 boda):</vt:lpstr>
      <vt:lpstr>NAJVIŠE BODOVA OSVOJILA JE GRUPA...</vt:lpstr>
      <vt:lpstr>PowerPoint prezentacija</vt:lpstr>
      <vt:lpstr>Za raspravu na satu koju vodi nastavnik/ stručni suradnik u školi: Nalaziš se u društvu koje te nagovara da „zapališ”. Ako odbiješ, znaš da će ti se podsmjehivati. Što činiš?</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KVIZ ZNANJA O PROBLEMIMA ZLOUPORABE OPOJNIH DROGA, ALKOHOLA I CIGARETA</dc:title>
  <dc:creator>PRAGMA</dc:creator>
  <cp:lastModifiedBy>Nedjeljko Marković Pragma</cp:lastModifiedBy>
  <cp:revision>110</cp:revision>
  <cp:lastPrinted>2017-01-18T14:03:17Z</cp:lastPrinted>
  <dcterms:created xsi:type="dcterms:W3CDTF">2009-11-22T20:00:53Z</dcterms:created>
  <dcterms:modified xsi:type="dcterms:W3CDTF">2017-11-22T16:09:12Z</dcterms:modified>
</cp:coreProperties>
</file>