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75" r:id="rId3"/>
    <p:sldId id="257" r:id="rId4"/>
    <p:sldId id="278" r:id="rId5"/>
    <p:sldId id="279" r:id="rId6"/>
    <p:sldId id="281" r:id="rId7"/>
    <p:sldId id="280" r:id="rId8"/>
    <p:sldId id="320" r:id="rId9"/>
    <p:sldId id="321" r:id="rId10"/>
    <p:sldId id="282" r:id="rId11"/>
    <p:sldId id="283" r:id="rId12"/>
    <p:sldId id="284" r:id="rId13"/>
    <p:sldId id="286" r:id="rId14"/>
    <p:sldId id="287" r:id="rId15"/>
    <p:sldId id="288" r:id="rId16"/>
    <p:sldId id="285" r:id="rId17"/>
    <p:sldId id="324" r:id="rId18"/>
    <p:sldId id="325" r:id="rId19"/>
    <p:sldId id="326" r:id="rId20"/>
    <p:sldId id="319" r:id="rId21"/>
    <p:sldId id="274" r:id="rId22"/>
    <p:sldId id="323" r:id="rId23"/>
    <p:sldId id="322" r:id="rId24"/>
    <p:sldId id="277" r:id="rId25"/>
  </p:sldIdLst>
  <p:sldSz cx="9144000" cy="6858000" type="screen4x3"/>
  <p:notesSz cx="6858000" cy="99472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Arial" charset="0"/>
      </a:defRPr>
    </a:lvl5pPr>
    <a:lvl6pPr marL="2286000" algn="l" defTabSz="914400" rtl="0" eaLnBrk="1" latinLnBrk="0" hangingPunct="1">
      <a:defRPr kern="1200">
        <a:solidFill>
          <a:schemeClr val="tx1"/>
        </a:solidFill>
        <a:latin typeface="Arial" charset="0"/>
        <a:ea typeface="ＭＳ Ｐゴシック" charset="-128"/>
        <a:cs typeface="Arial" charset="0"/>
      </a:defRPr>
    </a:lvl6pPr>
    <a:lvl7pPr marL="2743200" algn="l" defTabSz="914400" rtl="0" eaLnBrk="1" latinLnBrk="0" hangingPunct="1">
      <a:defRPr kern="1200">
        <a:solidFill>
          <a:schemeClr val="tx1"/>
        </a:solidFill>
        <a:latin typeface="Arial" charset="0"/>
        <a:ea typeface="ＭＳ Ｐゴシック" charset="-128"/>
        <a:cs typeface="Arial" charset="0"/>
      </a:defRPr>
    </a:lvl7pPr>
    <a:lvl8pPr marL="3200400" algn="l" defTabSz="914400" rtl="0" eaLnBrk="1" latinLnBrk="0" hangingPunct="1">
      <a:defRPr kern="1200">
        <a:solidFill>
          <a:schemeClr val="tx1"/>
        </a:solidFill>
        <a:latin typeface="Arial" charset="0"/>
        <a:ea typeface="ＭＳ Ｐゴシック" charset="-128"/>
        <a:cs typeface="Arial" charset="0"/>
      </a:defRPr>
    </a:lvl8pPr>
    <a:lvl9pPr marL="3657600" algn="l" defTabSz="914400" rtl="0" eaLnBrk="1" latinLnBrk="0" hangingPunct="1">
      <a:defRPr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lena"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60"/>
  </p:normalViewPr>
  <p:slideViewPr>
    <p:cSldViewPr snapToGrid="0" snapToObjects="1">
      <p:cViewPr varScale="1">
        <p:scale>
          <a:sx n="108" d="100"/>
          <a:sy n="108" d="100"/>
        </p:scale>
        <p:origin x="18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1"/>
            <a:ext cx="2972435" cy="497680"/>
          </a:xfrm>
          <a:prstGeom prst="rect">
            <a:avLst/>
          </a:prstGeom>
        </p:spPr>
        <p:txBody>
          <a:bodyPr vert="horz" lIns="96022" tIns="48011" rIns="96022" bIns="48011" rtlCol="0"/>
          <a:lstStyle>
            <a:lvl1pPr algn="l">
              <a:defRPr sz="1300">
                <a:cs typeface="+mn-cs"/>
              </a:defRPr>
            </a:lvl1pPr>
          </a:lstStyle>
          <a:p>
            <a:pPr>
              <a:defRPr/>
            </a:pPr>
            <a:endParaRPr lang="hr-HR"/>
          </a:p>
        </p:txBody>
      </p:sp>
      <p:sp>
        <p:nvSpPr>
          <p:cNvPr id="3" name="Rezervirano mjesto datuma 2"/>
          <p:cNvSpPr>
            <a:spLocks noGrp="1"/>
          </p:cNvSpPr>
          <p:nvPr>
            <p:ph type="dt" sz="quarter" idx="1"/>
          </p:nvPr>
        </p:nvSpPr>
        <p:spPr>
          <a:xfrm>
            <a:off x="3883981" y="1"/>
            <a:ext cx="2972435" cy="497680"/>
          </a:xfrm>
          <a:prstGeom prst="rect">
            <a:avLst/>
          </a:prstGeom>
        </p:spPr>
        <p:txBody>
          <a:bodyPr vert="horz" lIns="96022" tIns="48011" rIns="96022" bIns="48011" rtlCol="0"/>
          <a:lstStyle>
            <a:lvl1pPr algn="r">
              <a:defRPr sz="1300">
                <a:cs typeface="+mn-cs"/>
              </a:defRPr>
            </a:lvl1pPr>
          </a:lstStyle>
          <a:p>
            <a:pPr>
              <a:defRPr/>
            </a:pPr>
            <a:fld id="{ADE682E9-D1FF-4C3D-9E4B-308A08E051EA}" type="datetime1">
              <a:rPr lang="sr-Latn-RS" smtClean="0"/>
              <a:t>22.11.2017.</a:t>
            </a:fld>
            <a:endParaRPr lang="hr-HR"/>
          </a:p>
        </p:txBody>
      </p:sp>
      <p:sp>
        <p:nvSpPr>
          <p:cNvPr id="4" name="Rezervirano mjesto podnožja 3"/>
          <p:cNvSpPr>
            <a:spLocks noGrp="1"/>
          </p:cNvSpPr>
          <p:nvPr>
            <p:ph type="ftr" sz="quarter" idx="2"/>
          </p:nvPr>
        </p:nvSpPr>
        <p:spPr>
          <a:xfrm>
            <a:off x="0" y="9448016"/>
            <a:ext cx="2972435" cy="497680"/>
          </a:xfrm>
          <a:prstGeom prst="rect">
            <a:avLst/>
          </a:prstGeom>
        </p:spPr>
        <p:txBody>
          <a:bodyPr vert="horz" lIns="96022" tIns="48011" rIns="96022" bIns="48011" rtlCol="0" anchor="b"/>
          <a:lstStyle>
            <a:lvl1pPr algn="l">
              <a:defRPr sz="1300">
                <a:cs typeface="+mn-cs"/>
              </a:defRPr>
            </a:lvl1pPr>
          </a:lstStyle>
          <a:p>
            <a:pPr>
              <a:defRPr/>
            </a:pPr>
            <a:endParaRPr lang="hr-HR"/>
          </a:p>
        </p:txBody>
      </p:sp>
      <p:sp>
        <p:nvSpPr>
          <p:cNvPr id="5" name="Rezervirano mjesto broja slajda 4"/>
          <p:cNvSpPr>
            <a:spLocks noGrp="1"/>
          </p:cNvSpPr>
          <p:nvPr>
            <p:ph type="sldNum" sz="quarter" idx="3"/>
          </p:nvPr>
        </p:nvSpPr>
        <p:spPr>
          <a:xfrm>
            <a:off x="3883981" y="9448016"/>
            <a:ext cx="2972435" cy="497680"/>
          </a:xfrm>
          <a:prstGeom prst="rect">
            <a:avLst/>
          </a:prstGeom>
        </p:spPr>
        <p:txBody>
          <a:bodyPr vert="horz" lIns="96022" tIns="48011" rIns="96022" bIns="48011" rtlCol="0" anchor="b"/>
          <a:lstStyle>
            <a:lvl1pPr algn="r">
              <a:defRPr sz="1300">
                <a:cs typeface="+mn-cs"/>
              </a:defRPr>
            </a:lvl1pPr>
          </a:lstStyle>
          <a:p>
            <a:pPr>
              <a:defRPr/>
            </a:pPr>
            <a:fld id="{9330C515-1851-434F-B7C7-E661A0466064}" type="slidenum">
              <a:rPr lang="hr-HR"/>
              <a:pPr>
                <a:defRPr/>
              </a:pPr>
              <a:t>‹#›</a:t>
            </a:fld>
            <a:endParaRPr lang="hr-HR"/>
          </a:p>
        </p:txBody>
      </p:sp>
    </p:spTree>
    <p:extLst>
      <p:ext uri="{BB962C8B-B14F-4D97-AF65-F5344CB8AC3E}">
        <p14:creationId xmlns:p14="http://schemas.microsoft.com/office/powerpoint/2010/main" val="3573986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1"/>
            <a:ext cx="2972435" cy="497680"/>
          </a:xfrm>
          <a:prstGeom prst="rect">
            <a:avLst/>
          </a:prstGeom>
        </p:spPr>
        <p:txBody>
          <a:bodyPr vert="horz" lIns="96022" tIns="48011" rIns="96022" bIns="48011" rtlCol="0"/>
          <a:lstStyle>
            <a:lvl1pPr algn="l">
              <a:defRPr sz="1300">
                <a:cs typeface="Arial" charset="0"/>
              </a:defRPr>
            </a:lvl1pPr>
          </a:lstStyle>
          <a:p>
            <a:pPr>
              <a:defRPr/>
            </a:pPr>
            <a:endParaRPr lang="hr-HR"/>
          </a:p>
        </p:txBody>
      </p:sp>
      <p:sp>
        <p:nvSpPr>
          <p:cNvPr id="3" name="Rezervirano mjesto datuma 2"/>
          <p:cNvSpPr>
            <a:spLocks noGrp="1"/>
          </p:cNvSpPr>
          <p:nvPr>
            <p:ph type="dt" idx="1"/>
          </p:nvPr>
        </p:nvSpPr>
        <p:spPr>
          <a:xfrm>
            <a:off x="3883981" y="1"/>
            <a:ext cx="2972435" cy="497680"/>
          </a:xfrm>
          <a:prstGeom prst="rect">
            <a:avLst/>
          </a:prstGeom>
        </p:spPr>
        <p:txBody>
          <a:bodyPr vert="horz" lIns="96022" tIns="48011" rIns="96022" bIns="48011" rtlCol="0"/>
          <a:lstStyle>
            <a:lvl1pPr algn="r">
              <a:defRPr sz="1300">
                <a:cs typeface="Arial" charset="0"/>
              </a:defRPr>
            </a:lvl1pPr>
          </a:lstStyle>
          <a:p>
            <a:pPr>
              <a:defRPr/>
            </a:pPr>
            <a:fld id="{634C34F5-CE72-4AAD-A825-F807D665A790}" type="datetime1">
              <a:rPr lang="sr-Latn-RS" smtClean="0"/>
              <a:t>22.11.2017.</a:t>
            </a:fld>
            <a:endParaRPr lang="hr-HR"/>
          </a:p>
        </p:txBody>
      </p:sp>
      <p:sp>
        <p:nvSpPr>
          <p:cNvPr id="4" name="Rezervirano mjesto slike slajda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6022" tIns="48011" rIns="96022" bIns="48011" rtlCol="0" anchor="ctr"/>
          <a:lstStyle/>
          <a:p>
            <a:pPr lvl="0"/>
            <a:endParaRPr lang="hr-HR" noProof="0"/>
          </a:p>
        </p:txBody>
      </p:sp>
      <p:sp>
        <p:nvSpPr>
          <p:cNvPr id="5" name="Rezervirano mjesto bilježaka 4"/>
          <p:cNvSpPr>
            <a:spLocks noGrp="1"/>
          </p:cNvSpPr>
          <p:nvPr>
            <p:ph type="body" sz="quarter" idx="3"/>
          </p:nvPr>
        </p:nvSpPr>
        <p:spPr>
          <a:xfrm>
            <a:off x="686434" y="4725589"/>
            <a:ext cx="5485132" cy="4475957"/>
          </a:xfrm>
          <a:prstGeom prst="rect">
            <a:avLst/>
          </a:prstGeom>
        </p:spPr>
        <p:txBody>
          <a:bodyPr vert="horz" lIns="96022" tIns="48011" rIns="96022" bIns="48011" rtlCol="0"/>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p:cNvSpPr>
            <a:spLocks noGrp="1"/>
          </p:cNvSpPr>
          <p:nvPr>
            <p:ph type="ftr" sz="quarter" idx="4"/>
          </p:nvPr>
        </p:nvSpPr>
        <p:spPr>
          <a:xfrm>
            <a:off x="0" y="9448016"/>
            <a:ext cx="2972435" cy="497680"/>
          </a:xfrm>
          <a:prstGeom prst="rect">
            <a:avLst/>
          </a:prstGeom>
        </p:spPr>
        <p:txBody>
          <a:bodyPr vert="horz" lIns="96022" tIns="48011" rIns="96022" bIns="48011" rtlCol="0" anchor="b"/>
          <a:lstStyle>
            <a:lvl1pPr algn="l">
              <a:defRPr sz="1300">
                <a:cs typeface="Arial" charset="0"/>
              </a:defRPr>
            </a:lvl1pPr>
          </a:lstStyle>
          <a:p>
            <a:pPr>
              <a:defRPr/>
            </a:pPr>
            <a:endParaRPr lang="hr-HR"/>
          </a:p>
        </p:txBody>
      </p:sp>
      <p:sp>
        <p:nvSpPr>
          <p:cNvPr id="7" name="Rezervirano mjesto broja slajda 6"/>
          <p:cNvSpPr>
            <a:spLocks noGrp="1"/>
          </p:cNvSpPr>
          <p:nvPr>
            <p:ph type="sldNum" sz="quarter" idx="5"/>
          </p:nvPr>
        </p:nvSpPr>
        <p:spPr>
          <a:xfrm>
            <a:off x="3883981" y="9448016"/>
            <a:ext cx="2972435" cy="497680"/>
          </a:xfrm>
          <a:prstGeom prst="rect">
            <a:avLst/>
          </a:prstGeom>
        </p:spPr>
        <p:txBody>
          <a:bodyPr vert="horz" lIns="96022" tIns="48011" rIns="96022" bIns="48011" rtlCol="0" anchor="b"/>
          <a:lstStyle>
            <a:lvl1pPr algn="r">
              <a:defRPr sz="1300">
                <a:cs typeface="Arial" charset="0"/>
              </a:defRPr>
            </a:lvl1pPr>
          </a:lstStyle>
          <a:p>
            <a:pPr>
              <a:defRPr/>
            </a:pPr>
            <a:fld id="{AA797B94-10EF-46D1-B4A4-9305E746EA8D}" type="slidenum">
              <a:rPr lang="hr-HR"/>
              <a:pPr>
                <a:defRPr/>
              </a:pPr>
              <a:t>‹#›</a:t>
            </a:fld>
            <a:endParaRPr lang="hr-HR"/>
          </a:p>
        </p:txBody>
      </p:sp>
    </p:spTree>
    <p:extLst>
      <p:ext uri="{BB962C8B-B14F-4D97-AF65-F5344CB8AC3E}">
        <p14:creationId xmlns:p14="http://schemas.microsoft.com/office/powerpoint/2010/main" val="3515641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501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4" indent="-284778" eaLnBrk="0" hangingPunct="0">
              <a:spcBef>
                <a:spcPct val="30000"/>
              </a:spcBef>
              <a:defRPr sz="1200">
                <a:solidFill>
                  <a:schemeClr val="tx1"/>
                </a:solidFill>
                <a:latin typeface="Calibri" pitchFamily="34" charset="0"/>
              </a:defRPr>
            </a:lvl2pPr>
            <a:lvl3pPr marL="1139114" indent="-227823" eaLnBrk="0" hangingPunct="0">
              <a:spcBef>
                <a:spcPct val="30000"/>
              </a:spcBef>
              <a:defRPr sz="1200">
                <a:solidFill>
                  <a:schemeClr val="tx1"/>
                </a:solidFill>
                <a:latin typeface="Calibri" pitchFamily="34" charset="0"/>
              </a:defRPr>
            </a:lvl3pPr>
            <a:lvl4pPr marL="1594759" indent="-227823" eaLnBrk="0" hangingPunct="0">
              <a:spcBef>
                <a:spcPct val="30000"/>
              </a:spcBef>
              <a:defRPr sz="1200">
                <a:solidFill>
                  <a:schemeClr val="tx1"/>
                </a:solidFill>
                <a:latin typeface="Calibri" pitchFamily="34" charset="0"/>
              </a:defRPr>
            </a:lvl4pPr>
            <a:lvl5pPr marL="2050405" indent="-227823" eaLnBrk="0" hangingPunct="0">
              <a:spcBef>
                <a:spcPct val="30000"/>
              </a:spcBef>
              <a:defRPr sz="1200">
                <a:solidFill>
                  <a:schemeClr val="tx1"/>
                </a:solidFill>
                <a:latin typeface="Calibri" pitchFamily="34" charset="0"/>
              </a:defRPr>
            </a:lvl5pPr>
            <a:lvl6pPr marL="2506050" indent="-227823" defTabSz="455646" eaLnBrk="0" fontAlgn="base" hangingPunct="0">
              <a:spcBef>
                <a:spcPct val="30000"/>
              </a:spcBef>
              <a:spcAft>
                <a:spcPct val="0"/>
              </a:spcAft>
              <a:defRPr sz="1200">
                <a:solidFill>
                  <a:schemeClr val="tx1"/>
                </a:solidFill>
                <a:latin typeface="Calibri" pitchFamily="34" charset="0"/>
              </a:defRPr>
            </a:lvl6pPr>
            <a:lvl7pPr marL="2961696" indent="-227823" defTabSz="455646" eaLnBrk="0" fontAlgn="base" hangingPunct="0">
              <a:spcBef>
                <a:spcPct val="30000"/>
              </a:spcBef>
              <a:spcAft>
                <a:spcPct val="0"/>
              </a:spcAft>
              <a:defRPr sz="1200">
                <a:solidFill>
                  <a:schemeClr val="tx1"/>
                </a:solidFill>
                <a:latin typeface="Calibri" pitchFamily="34" charset="0"/>
              </a:defRPr>
            </a:lvl7pPr>
            <a:lvl8pPr marL="3417341" indent="-227823" defTabSz="455646" eaLnBrk="0" fontAlgn="base" hangingPunct="0">
              <a:spcBef>
                <a:spcPct val="30000"/>
              </a:spcBef>
              <a:spcAft>
                <a:spcPct val="0"/>
              </a:spcAft>
              <a:defRPr sz="1200">
                <a:solidFill>
                  <a:schemeClr val="tx1"/>
                </a:solidFill>
                <a:latin typeface="Calibri" pitchFamily="34" charset="0"/>
              </a:defRPr>
            </a:lvl8pPr>
            <a:lvl9pPr marL="3872987" indent="-227823" defTabSz="4556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79E3E-DBC6-4A85-8000-263B58080A07}" type="slidenum">
              <a:rPr lang="hr-HR" altLang="sr-Latn-RS" sz="1300">
                <a:latin typeface="Arial" charset="0"/>
              </a:rPr>
              <a:pPr eaLnBrk="1" hangingPunct="1">
                <a:spcBef>
                  <a:spcPct val="0"/>
                </a:spcBef>
              </a:pPr>
              <a:t>1</a:t>
            </a:fld>
            <a:endParaRPr lang="hr-HR" altLang="sr-Latn-RS" sz="13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5" name="Rezervirano mjesto broja slajda 4"/>
          <p:cNvSpPr>
            <a:spLocks noGrp="1"/>
          </p:cNvSpPr>
          <p:nvPr>
            <p:ph type="sldNum" sz="quarter" idx="11"/>
          </p:nvPr>
        </p:nvSpPr>
        <p:spPr/>
        <p:txBody>
          <a:bodyPr/>
          <a:lstStyle/>
          <a:p>
            <a:pPr>
              <a:defRPr/>
            </a:pPr>
            <a:fld id="{AA797B94-10EF-46D1-B4A4-9305E746EA8D}" type="slidenum">
              <a:rPr lang="hr-HR" smtClean="0"/>
              <a:pPr>
                <a:defRPr/>
              </a:pPr>
              <a:t>3</a:t>
            </a:fld>
            <a:endParaRPr lang="hr-HR"/>
          </a:p>
        </p:txBody>
      </p:sp>
    </p:spTree>
    <p:extLst>
      <p:ext uri="{BB962C8B-B14F-4D97-AF65-F5344CB8AC3E}">
        <p14:creationId xmlns:p14="http://schemas.microsoft.com/office/powerpoint/2010/main" val="167169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BA73F23-D6DC-4EDD-A1B2-77CBBC40DECE}"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4E54DF7F-AAD8-4F81-AE29-A7113E150553}" type="slidenum">
              <a:rPr lang="en-GB"/>
              <a:pPr>
                <a:defRPr/>
              </a:pPr>
              <a:t>‹#›</a:t>
            </a:fld>
            <a:endParaRPr lang="en-GB"/>
          </a:p>
        </p:txBody>
      </p:sp>
    </p:spTree>
    <p:extLst>
      <p:ext uri="{BB962C8B-B14F-4D97-AF65-F5344CB8AC3E}">
        <p14:creationId xmlns:p14="http://schemas.microsoft.com/office/powerpoint/2010/main" val="117238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Date Placeholder 3"/>
          <p:cNvSpPr>
            <a:spLocks noGrp="1"/>
          </p:cNvSpPr>
          <p:nvPr>
            <p:ph type="dt" sz="half" idx="10"/>
          </p:nvPr>
        </p:nvSpPr>
        <p:spPr/>
        <p:txBody>
          <a:bodyPr/>
          <a:lstStyle>
            <a:lvl1pPr>
              <a:defRPr/>
            </a:lvl1pPr>
          </a:lstStyle>
          <a:p>
            <a:pPr>
              <a:defRPr/>
            </a:pPr>
            <a:fld id="{C1570CC4-7DBE-4CEC-B2CA-1C36C0569C87}"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90EC0016-2013-45AB-904A-686131ABD4CD}" type="slidenum">
              <a:rPr lang="en-GB"/>
              <a:pPr>
                <a:defRPr/>
              </a:pPr>
              <a:t>‹#›</a:t>
            </a:fld>
            <a:endParaRPr lang="en-GB"/>
          </a:p>
        </p:txBody>
      </p:sp>
    </p:spTree>
    <p:extLst>
      <p:ext uri="{BB962C8B-B14F-4D97-AF65-F5344CB8AC3E}">
        <p14:creationId xmlns:p14="http://schemas.microsoft.com/office/powerpoint/2010/main" val="183391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Date Placeholder 3"/>
          <p:cNvSpPr>
            <a:spLocks noGrp="1"/>
          </p:cNvSpPr>
          <p:nvPr>
            <p:ph type="dt" sz="half" idx="10"/>
          </p:nvPr>
        </p:nvSpPr>
        <p:spPr/>
        <p:txBody>
          <a:bodyPr/>
          <a:lstStyle>
            <a:lvl1pPr>
              <a:defRPr/>
            </a:lvl1pPr>
          </a:lstStyle>
          <a:p>
            <a:pPr>
              <a:defRPr/>
            </a:pPr>
            <a:fld id="{A7F118EB-C12B-401D-A895-093668C8C0B9}"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7A0D0442-3371-4E40-805C-3129C7A84094}" type="slidenum">
              <a:rPr lang="en-GB"/>
              <a:pPr>
                <a:defRPr/>
              </a:pPr>
              <a:t>‹#›</a:t>
            </a:fld>
            <a:endParaRPr lang="en-GB"/>
          </a:p>
        </p:txBody>
      </p:sp>
    </p:spTree>
    <p:extLst>
      <p:ext uri="{BB962C8B-B14F-4D97-AF65-F5344CB8AC3E}">
        <p14:creationId xmlns:p14="http://schemas.microsoft.com/office/powerpoint/2010/main" val="423960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Content Placeholder 2"/>
          <p:cNvSpPr>
            <a:spLocks noGrp="1"/>
          </p:cNvSpPr>
          <p:nvPr>
            <p:ph idx="1"/>
          </p:nvPr>
        </p:nvSpPr>
        <p:spPr/>
        <p:txBody>
          <a:body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Date Placeholder 3"/>
          <p:cNvSpPr>
            <a:spLocks noGrp="1"/>
          </p:cNvSpPr>
          <p:nvPr>
            <p:ph type="dt" sz="half" idx="10"/>
          </p:nvPr>
        </p:nvSpPr>
        <p:spPr/>
        <p:txBody>
          <a:bodyPr/>
          <a:lstStyle>
            <a:lvl1pPr>
              <a:defRPr/>
            </a:lvl1pPr>
          </a:lstStyle>
          <a:p>
            <a:pPr>
              <a:defRPr/>
            </a:pPr>
            <a:fld id="{5A8BADDB-C548-4AC1-9B40-13E759B225E1}"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5FFE7C2E-A267-4094-A272-5B2BECBE40DE}" type="slidenum">
              <a:rPr lang="en-GB"/>
              <a:pPr>
                <a:defRPr/>
              </a:pPr>
              <a:t>‹#›</a:t>
            </a:fld>
            <a:endParaRPr lang="en-GB"/>
          </a:p>
        </p:txBody>
      </p:sp>
    </p:spTree>
    <p:extLst>
      <p:ext uri="{BB962C8B-B14F-4D97-AF65-F5344CB8AC3E}">
        <p14:creationId xmlns:p14="http://schemas.microsoft.com/office/powerpoint/2010/main" val="22481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a:t>Click to edit Master text styles</a:t>
            </a:r>
          </a:p>
        </p:txBody>
      </p:sp>
      <p:sp>
        <p:nvSpPr>
          <p:cNvPr id="4" name="Date Placeholder 3"/>
          <p:cNvSpPr>
            <a:spLocks noGrp="1"/>
          </p:cNvSpPr>
          <p:nvPr>
            <p:ph type="dt" sz="half" idx="10"/>
          </p:nvPr>
        </p:nvSpPr>
        <p:spPr/>
        <p:txBody>
          <a:bodyPr/>
          <a:lstStyle>
            <a:lvl1pPr>
              <a:defRPr/>
            </a:lvl1pPr>
          </a:lstStyle>
          <a:p>
            <a:pPr>
              <a:defRPr/>
            </a:pPr>
            <a:fld id="{B8D0CDC6-36EF-4DA9-9DB7-FC6C68A2D94C}"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952B7D18-D4BA-4BD0-890E-96C53573F142}" type="slidenum">
              <a:rPr lang="en-GB"/>
              <a:pPr>
                <a:defRPr/>
              </a:pPr>
              <a:t>‹#›</a:t>
            </a:fld>
            <a:endParaRPr lang="en-GB"/>
          </a:p>
        </p:txBody>
      </p:sp>
    </p:spTree>
    <p:extLst>
      <p:ext uri="{BB962C8B-B14F-4D97-AF65-F5344CB8AC3E}">
        <p14:creationId xmlns:p14="http://schemas.microsoft.com/office/powerpoint/2010/main" val="417856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5" name="Date Placeholder 3"/>
          <p:cNvSpPr>
            <a:spLocks noGrp="1"/>
          </p:cNvSpPr>
          <p:nvPr>
            <p:ph type="dt" sz="half" idx="10"/>
          </p:nvPr>
        </p:nvSpPr>
        <p:spPr/>
        <p:txBody>
          <a:bodyPr/>
          <a:lstStyle>
            <a:lvl1pPr>
              <a:defRPr/>
            </a:lvl1pPr>
          </a:lstStyle>
          <a:p>
            <a:pPr>
              <a:defRPr/>
            </a:pPr>
            <a:fld id="{C96C0EE0-E23B-4E50-9C84-8716E25ABA4C}" type="datetime1">
              <a:rPr lang="en-US"/>
              <a:pPr>
                <a:defRPr/>
              </a:pPr>
              <a:t>11/22/2017</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145CECB6-4321-4347-A91F-3C72A6F02C00}" type="slidenum">
              <a:rPr lang="en-GB"/>
              <a:pPr>
                <a:defRPr/>
              </a:pPr>
              <a:t>‹#›</a:t>
            </a:fld>
            <a:endParaRPr lang="en-GB"/>
          </a:p>
        </p:txBody>
      </p:sp>
    </p:spTree>
    <p:extLst>
      <p:ext uri="{BB962C8B-B14F-4D97-AF65-F5344CB8AC3E}">
        <p14:creationId xmlns:p14="http://schemas.microsoft.com/office/powerpoint/2010/main" val="232281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7" name="Date Placeholder 3"/>
          <p:cNvSpPr>
            <a:spLocks noGrp="1"/>
          </p:cNvSpPr>
          <p:nvPr>
            <p:ph type="dt" sz="half" idx="10"/>
          </p:nvPr>
        </p:nvSpPr>
        <p:spPr/>
        <p:txBody>
          <a:bodyPr/>
          <a:lstStyle>
            <a:lvl1pPr>
              <a:defRPr/>
            </a:lvl1pPr>
          </a:lstStyle>
          <a:p>
            <a:pPr>
              <a:defRPr/>
            </a:pPr>
            <a:fld id="{EEC083C1-7077-4E93-9B30-A625B9ACF393}" type="datetime1">
              <a:rPr lang="en-US"/>
              <a:pPr>
                <a:defRPr/>
              </a:pPr>
              <a:t>11/22/2017</a:t>
            </a:fld>
            <a:endParaRPr lang="en-GB"/>
          </a:p>
        </p:txBody>
      </p:sp>
      <p:sp>
        <p:nvSpPr>
          <p:cNvPr id="8"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9" name="Slide Number Placeholder 5"/>
          <p:cNvSpPr>
            <a:spLocks noGrp="1"/>
          </p:cNvSpPr>
          <p:nvPr>
            <p:ph type="sldNum" sz="quarter" idx="12"/>
          </p:nvPr>
        </p:nvSpPr>
        <p:spPr/>
        <p:txBody>
          <a:bodyPr/>
          <a:lstStyle>
            <a:lvl1pPr>
              <a:defRPr/>
            </a:lvl1pPr>
          </a:lstStyle>
          <a:p>
            <a:pPr>
              <a:defRPr/>
            </a:pPr>
            <a:fld id="{99BB02C0-6C7E-4193-A3BA-0532534520C3}" type="slidenum">
              <a:rPr lang="en-GB"/>
              <a:pPr>
                <a:defRPr/>
              </a:pPr>
              <a:t>‹#›</a:t>
            </a:fld>
            <a:endParaRPr lang="en-GB"/>
          </a:p>
        </p:txBody>
      </p:sp>
    </p:spTree>
    <p:extLst>
      <p:ext uri="{BB962C8B-B14F-4D97-AF65-F5344CB8AC3E}">
        <p14:creationId xmlns:p14="http://schemas.microsoft.com/office/powerpoint/2010/main" val="211759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ED97CE9-3526-4F21-9C6B-2D5A0A1E4D79}" type="datetime1">
              <a:rPr lang="en-US"/>
              <a:pPr>
                <a:defRPr/>
              </a:pPr>
              <a:t>11/22/2017</a:t>
            </a:fld>
            <a:endParaRPr lang="en-GB"/>
          </a:p>
        </p:txBody>
      </p:sp>
      <p:sp>
        <p:nvSpPr>
          <p:cNvPr id="4"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5" name="Slide Number Placeholder 5"/>
          <p:cNvSpPr>
            <a:spLocks noGrp="1"/>
          </p:cNvSpPr>
          <p:nvPr>
            <p:ph type="sldNum" sz="quarter" idx="12"/>
          </p:nvPr>
        </p:nvSpPr>
        <p:spPr/>
        <p:txBody>
          <a:bodyPr/>
          <a:lstStyle>
            <a:lvl1pPr>
              <a:defRPr/>
            </a:lvl1pPr>
          </a:lstStyle>
          <a:p>
            <a:pPr>
              <a:defRPr/>
            </a:pPr>
            <a:fld id="{9A12AB8B-D6DF-43BF-AC04-60D27A7E4811}" type="slidenum">
              <a:rPr lang="en-GB"/>
              <a:pPr>
                <a:defRPr/>
              </a:pPr>
              <a:t>‹#›</a:t>
            </a:fld>
            <a:endParaRPr lang="en-GB"/>
          </a:p>
        </p:txBody>
      </p:sp>
    </p:spTree>
    <p:extLst>
      <p:ext uri="{BB962C8B-B14F-4D97-AF65-F5344CB8AC3E}">
        <p14:creationId xmlns:p14="http://schemas.microsoft.com/office/powerpoint/2010/main" val="218961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580C90-B9A8-46AB-B12C-152BB93DE05B}" type="datetime1">
              <a:rPr lang="en-US"/>
              <a:pPr>
                <a:defRPr/>
              </a:pPr>
              <a:t>11/22/2017</a:t>
            </a:fld>
            <a:endParaRPr lang="en-GB"/>
          </a:p>
        </p:txBody>
      </p:sp>
      <p:sp>
        <p:nvSpPr>
          <p:cNvPr id="3"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4" name="Slide Number Placeholder 5"/>
          <p:cNvSpPr>
            <a:spLocks noGrp="1"/>
          </p:cNvSpPr>
          <p:nvPr>
            <p:ph type="sldNum" sz="quarter" idx="12"/>
          </p:nvPr>
        </p:nvSpPr>
        <p:spPr/>
        <p:txBody>
          <a:bodyPr/>
          <a:lstStyle>
            <a:lvl1pPr>
              <a:defRPr/>
            </a:lvl1pPr>
          </a:lstStyle>
          <a:p>
            <a:pPr>
              <a:defRPr/>
            </a:pPr>
            <a:fld id="{1FF04F68-FF8A-4EBD-8FF4-ECAFE8971E60}" type="slidenum">
              <a:rPr lang="en-GB"/>
              <a:pPr>
                <a:defRPr/>
              </a:pPr>
              <a:t>‹#›</a:t>
            </a:fld>
            <a:endParaRPr lang="en-GB"/>
          </a:p>
        </p:txBody>
      </p:sp>
    </p:spTree>
    <p:extLst>
      <p:ext uri="{BB962C8B-B14F-4D97-AF65-F5344CB8AC3E}">
        <p14:creationId xmlns:p14="http://schemas.microsoft.com/office/powerpoint/2010/main" val="214632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a:t>Click to edit Master text styles</a:t>
            </a:r>
          </a:p>
        </p:txBody>
      </p:sp>
      <p:sp>
        <p:nvSpPr>
          <p:cNvPr id="5" name="Date Placeholder 3"/>
          <p:cNvSpPr>
            <a:spLocks noGrp="1"/>
          </p:cNvSpPr>
          <p:nvPr>
            <p:ph type="dt" sz="half" idx="10"/>
          </p:nvPr>
        </p:nvSpPr>
        <p:spPr/>
        <p:txBody>
          <a:bodyPr/>
          <a:lstStyle>
            <a:lvl1pPr>
              <a:defRPr/>
            </a:lvl1pPr>
          </a:lstStyle>
          <a:p>
            <a:pPr>
              <a:defRPr/>
            </a:pPr>
            <a:fld id="{81387800-B5B8-458B-ABB7-49E551E6750D}" type="datetime1">
              <a:rPr lang="en-US"/>
              <a:pPr>
                <a:defRPr/>
              </a:pPr>
              <a:t>11/22/2017</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994A5D33-1DA1-4432-AD1F-54AB0408943E}" type="slidenum">
              <a:rPr lang="en-GB"/>
              <a:pPr>
                <a:defRPr/>
              </a:pPr>
              <a:t>‹#›</a:t>
            </a:fld>
            <a:endParaRPr lang="en-GB"/>
          </a:p>
        </p:txBody>
      </p:sp>
    </p:spTree>
    <p:extLst>
      <p:ext uri="{BB962C8B-B14F-4D97-AF65-F5344CB8AC3E}">
        <p14:creationId xmlns:p14="http://schemas.microsoft.com/office/powerpoint/2010/main" val="255815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a:t>Click to edit Master text styles</a:t>
            </a:r>
          </a:p>
        </p:txBody>
      </p:sp>
      <p:sp>
        <p:nvSpPr>
          <p:cNvPr id="5" name="Date Placeholder 3"/>
          <p:cNvSpPr>
            <a:spLocks noGrp="1"/>
          </p:cNvSpPr>
          <p:nvPr>
            <p:ph type="dt" sz="half" idx="10"/>
          </p:nvPr>
        </p:nvSpPr>
        <p:spPr/>
        <p:txBody>
          <a:bodyPr/>
          <a:lstStyle>
            <a:lvl1pPr>
              <a:defRPr/>
            </a:lvl1pPr>
          </a:lstStyle>
          <a:p>
            <a:pPr>
              <a:defRPr/>
            </a:pPr>
            <a:fld id="{F6C9AC86-B003-4F58-AC69-145B4B0EA823}" type="datetime1">
              <a:rPr lang="en-US"/>
              <a:pPr>
                <a:defRPr/>
              </a:pPr>
              <a:t>11/22/2017</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24BFB57D-5B14-437D-8F31-11FBE0A913D4}" type="slidenum">
              <a:rPr lang="en-GB"/>
              <a:pPr>
                <a:defRPr/>
              </a:pPr>
              <a:t>‹#›</a:t>
            </a:fld>
            <a:endParaRPr lang="en-GB"/>
          </a:p>
        </p:txBody>
      </p:sp>
    </p:spTree>
    <p:extLst>
      <p:ext uri="{BB962C8B-B14F-4D97-AF65-F5344CB8AC3E}">
        <p14:creationId xmlns:p14="http://schemas.microsoft.com/office/powerpoint/2010/main" val="52094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a-IN" altLang="sr-Latn-RS"/>
              <a:t>Click to edit Master title style</a:t>
            </a:r>
            <a:endParaRPr lang="en-GB" altLang="sr-Latn-R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a-IN" altLang="sr-Latn-RS"/>
              <a:t>Click to edit Master text styles</a:t>
            </a:r>
          </a:p>
          <a:p>
            <a:pPr lvl="1"/>
            <a:r>
              <a:rPr lang="ta-IN" altLang="sr-Latn-RS"/>
              <a:t>Second level</a:t>
            </a:r>
          </a:p>
          <a:p>
            <a:pPr lvl="2"/>
            <a:r>
              <a:rPr lang="ta-IN" altLang="sr-Latn-RS"/>
              <a:t>Third level</a:t>
            </a:r>
          </a:p>
          <a:p>
            <a:pPr lvl="3"/>
            <a:r>
              <a:rPr lang="ta-IN" altLang="sr-Latn-RS"/>
              <a:t>Fourth level</a:t>
            </a:r>
          </a:p>
          <a:p>
            <a:pPr lvl="4"/>
            <a:r>
              <a:rPr lang="ta-IN" altLang="sr-Latn-RS"/>
              <a:t>Fifth level</a:t>
            </a:r>
            <a:endParaRPr lang="en-GB" alt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438FF24F-382C-472D-89EE-D4F8995AED60}" type="datetime1">
              <a:rPr lang="en-US"/>
              <a:pPr>
                <a:defRPr/>
              </a:pPr>
              <a:t>11/22/2017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nb-NO"/>
              <a:t>© PRAGMA www.udruga-pragma.hr</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33D7520D-431C-46E8-89FD-3B23D47A1DD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141288"/>
            <a:ext cx="4211638"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98725" y="2932113"/>
            <a:ext cx="4211638" cy="620712"/>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6" name="Rectangle 5"/>
          <p:cNvSpPr/>
          <p:nvPr/>
        </p:nvSpPr>
        <p:spPr>
          <a:xfrm>
            <a:off x="1158875" y="3681413"/>
            <a:ext cx="6904038" cy="620712"/>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2053" name="Title 1"/>
          <p:cNvSpPr>
            <a:spLocks noGrp="1"/>
          </p:cNvSpPr>
          <p:nvPr>
            <p:ph type="ctrTitle"/>
          </p:nvPr>
        </p:nvSpPr>
        <p:spPr>
          <a:xfrm>
            <a:off x="725488" y="2730500"/>
            <a:ext cx="7772400" cy="1773238"/>
          </a:xfrm>
        </p:spPr>
        <p:txBody>
          <a:bodyPr/>
          <a:lstStyle/>
          <a:p>
            <a:pPr eaLnBrk="1" hangingPunct="1">
              <a:lnSpc>
                <a:spcPts val="6000"/>
              </a:lnSpc>
            </a:pPr>
            <a:r>
              <a:rPr lang="hr-HR" altLang="sr-Latn-RS" sz="4800" b="1" dirty="0">
                <a:solidFill>
                  <a:schemeClr val="bg1"/>
                </a:solidFill>
              </a:rPr>
              <a:t>KVIZ ZNANJA </a:t>
            </a:r>
            <a:br>
              <a:rPr lang="hr-HR" altLang="sr-Latn-RS" sz="4800" b="1" dirty="0">
                <a:solidFill>
                  <a:schemeClr val="bg1"/>
                </a:solidFill>
              </a:rPr>
            </a:br>
            <a:r>
              <a:rPr lang="hr-HR" altLang="sr-Latn-RS" sz="4800" b="1" dirty="0">
                <a:solidFill>
                  <a:schemeClr val="bg1"/>
                </a:solidFill>
              </a:rPr>
              <a:t>O OVISNOSTI O DROGAMA</a:t>
            </a:r>
            <a:endParaRPr lang="en-GB" altLang="sr-Latn-RS" sz="4800" dirty="0">
              <a:solidFill>
                <a:schemeClr val="bg1"/>
              </a:solidFill>
            </a:endParaRPr>
          </a:p>
        </p:txBody>
      </p:sp>
      <p:sp>
        <p:nvSpPr>
          <p:cNvPr id="2" name="Rezervirano mjesto podnožja 1"/>
          <p:cNvSpPr>
            <a:spLocks noGrp="1"/>
          </p:cNvSpPr>
          <p:nvPr>
            <p:ph type="ftr" sz="quarter" idx="11"/>
          </p:nvPr>
        </p:nvSpPr>
        <p:spPr/>
        <p:txBody>
          <a:bodyPr/>
          <a:lstStyle/>
          <a:p>
            <a:pPr>
              <a:defRPr/>
            </a:pPr>
            <a:r>
              <a:rPr lang="nb-NO" dirty="0"/>
              <a:t>© PRAGMA www.udruga-pragma.hr</a:t>
            </a:r>
            <a:endParaRPr lang="en-GB" dirty="0"/>
          </a:p>
        </p:txBody>
      </p:sp>
      <p:pic>
        <p:nvPicPr>
          <p:cNvPr id="2056" name="Picture 12" descr="pragma_boja-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17" y="335832"/>
            <a:ext cx="1377316"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5438" y="4640908"/>
            <a:ext cx="8675687" cy="646331"/>
          </a:xfrm>
          <a:prstGeom prst="rect">
            <a:avLst/>
          </a:prstGeom>
        </p:spPr>
        <p:txBody>
          <a:bodyPr>
            <a:spAutoFit/>
          </a:bodyPr>
          <a:lstStyle/>
          <a:p>
            <a:pPr algn="ctr">
              <a:defRPr/>
            </a:pPr>
            <a:r>
              <a:rPr lang="hr-HR" sz="1200" dirty="0">
                <a:latin typeface="+mj-lt"/>
              </a:rPr>
              <a:t>Projekt „Pomak“ udruge Pragma provodi se uz potporu Ministarstva zdravstva (Klasa: 230-02/17-01/05, Urbroj: 534-03-3-1/5-17-02). Ministarstvo zdravstva ne odgovora za sadržaj prezentacije, već je to isključiva odgovornost Udruge.</a:t>
            </a:r>
          </a:p>
          <a:p>
            <a:pPr algn="ctr">
              <a:defRPr/>
            </a:pPr>
            <a:r>
              <a:rPr lang="hr-HR" sz="1200" dirty="0">
                <a:latin typeface="+mj-lt"/>
              </a:rPr>
              <a:t>Više informacija o radu Pragme na www.udruga-pragma.hr, pragma@udruga-pragma.hr, 01 7789 950.</a:t>
            </a:r>
          </a:p>
        </p:txBody>
      </p:sp>
      <p:pic>
        <p:nvPicPr>
          <p:cNvPr id="1026" name="Picture 2" descr="Slikovni rezultat za logo ministarstvo zdravstva">
            <a:extLst>
              <a:ext uri="{FF2B5EF4-FFF2-40B4-BE49-F238E27FC236}">
                <a16:creationId xmlns:a16="http://schemas.microsoft.com/office/drawing/2014/main" id="{4719CAED-5B95-480F-9B2B-300346227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420" y="335832"/>
            <a:ext cx="2112705" cy="472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90488"/>
            <a:ext cx="9144000" cy="1439862"/>
          </a:xfrm>
        </p:spPr>
        <p:txBody>
          <a:bodyPr/>
          <a:lstStyle/>
          <a:p>
            <a:pPr eaLnBrk="1" hangingPunct="1">
              <a:defRPr/>
            </a:pPr>
            <a:r>
              <a:rPr lang="hr-HR" sz="3600" b="1" dirty="0"/>
              <a:t>7. Od navedenog, u droge ubrajamo: </a:t>
            </a:r>
            <a:r>
              <a:rPr lang="hr-HR" sz="3600" b="1" dirty="0">
                <a:solidFill>
                  <a:schemeClr val="accent5">
                    <a:lumMod val="75000"/>
                  </a:schemeClr>
                </a:solidFill>
              </a:rPr>
              <a:t>(2 boda)</a:t>
            </a:r>
            <a:endParaRPr lang="hr-HR" sz="4000" dirty="0"/>
          </a:p>
        </p:txBody>
      </p:sp>
      <p:sp>
        <p:nvSpPr>
          <p:cNvPr id="9219" name="Content Placeholder 2"/>
          <p:cNvSpPr>
            <a:spLocks noGrp="1"/>
          </p:cNvSpPr>
          <p:nvPr>
            <p:ph idx="1"/>
          </p:nvPr>
        </p:nvSpPr>
        <p:spPr>
          <a:xfrm>
            <a:off x="457200" y="1517649"/>
            <a:ext cx="8229600" cy="2139951"/>
          </a:xfrm>
        </p:spPr>
        <p:txBody>
          <a:bodyPr/>
          <a:lstStyle/>
          <a:p>
            <a:pPr marL="514350" indent="-514350" eaLnBrk="1" hangingPunct="1">
              <a:buFont typeface="Calibri" pitchFamily="34" charset="0"/>
              <a:buAutoNum type="alphaUcPeriod"/>
            </a:pPr>
            <a:r>
              <a:rPr lang="hr-HR" altLang="sr-Latn-RS" sz="2800" dirty="0"/>
              <a:t>Kokain, heroin, kanabis, laneno ulje.</a:t>
            </a:r>
          </a:p>
          <a:p>
            <a:pPr marL="514350" indent="-514350" eaLnBrk="1" hangingPunct="1">
              <a:buFont typeface="Calibri" pitchFamily="34" charset="0"/>
              <a:buAutoNum type="alphaUcPeriod"/>
            </a:pPr>
            <a:r>
              <a:rPr lang="hr-HR" altLang="sr-Latn-RS" sz="2800" dirty="0"/>
              <a:t>Kokain, heroin, </a:t>
            </a:r>
            <a:r>
              <a:rPr lang="hr-HR" altLang="sr-Latn-RS" sz="2800" dirty="0" err="1"/>
              <a:t>ectasy</a:t>
            </a:r>
            <a:r>
              <a:rPr lang="hr-HR" altLang="sr-Latn-RS" sz="2800" dirty="0"/>
              <a:t>, </a:t>
            </a:r>
            <a:r>
              <a:rPr lang="hr-HR" altLang="sr-Latn-RS" sz="2800" dirty="0" err="1"/>
              <a:t>speed</a:t>
            </a:r>
            <a:r>
              <a:rPr lang="hr-HR" altLang="sr-Latn-RS" sz="2800" dirty="0"/>
              <a:t> (amfetamine), </a:t>
            </a:r>
            <a:r>
              <a:rPr lang="hr-HR" altLang="sr-Latn-RS" sz="2800" dirty="0" err="1"/>
              <a:t>inhalante</a:t>
            </a:r>
            <a:r>
              <a:rPr lang="hr-HR" altLang="sr-Latn-RS" sz="2800" dirty="0"/>
              <a:t> i kanabis.</a:t>
            </a:r>
          </a:p>
          <a:p>
            <a:pPr marL="514350" indent="-514350" eaLnBrk="1" hangingPunct="1">
              <a:buFont typeface="Calibri" pitchFamily="34" charset="0"/>
              <a:buAutoNum type="alphaUcPeriod"/>
            </a:pPr>
            <a:r>
              <a:rPr lang="hr-HR" altLang="sr-Latn-RS" sz="2800" dirty="0" err="1"/>
              <a:t>Ectasy</a:t>
            </a:r>
            <a:r>
              <a:rPr lang="hr-HR" altLang="sr-Latn-RS" sz="2800" dirty="0"/>
              <a:t>, hajdučku travu i </a:t>
            </a:r>
            <a:r>
              <a:rPr lang="hr-HR" altLang="sr-Latn-RS" sz="2800" dirty="0" err="1"/>
              <a:t>speed</a:t>
            </a:r>
            <a:r>
              <a:rPr lang="hr-HR" altLang="sr-Latn-RS" sz="2800" dirty="0"/>
              <a:t> (amfetamine).</a:t>
            </a:r>
          </a:p>
          <a:p>
            <a:pPr marL="0" indent="0" eaLnBrk="1" hangingPunct="1">
              <a:buNone/>
            </a:pPr>
            <a:endParaRPr lang="hr-HR" altLang="sr-Latn-RS" sz="3000" dirty="0"/>
          </a:p>
        </p:txBody>
      </p:sp>
      <p:sp>
        <p:nvSpPr>
          <p:cNvPr id="5" name="Rectangle 4"/>
          <p:cNvSpPr>
            <a:spLocks noChangeArrowheads="1"/>
          </p:cNvSpPr>
          <p:nvPr/>
        </p:nvSpPr>
        <p:spPr bwMode="auto">
          <a:xfrm>
            <a:off x="406401" y="3433763"/>
            <a:ext cx="2425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endParaRPr lang="hr-HR" altLang="sr-Latn-RS" sz="2400" dirty="0"/>
          </a:p>
          <a:p>
            <a:pPr eaLnBrk="1" hangingPunct="1">
              <a:spcBef>
                <a:spcPct val="0"/>
              </a:spcBef>
              <a:buFontTx/>
              <a:buNone/>
            </a:pPr>
            <a:r>
              <a:rPr lang="hr-HR" altLang="sr-Latn-RS" sz="2400" dirty="0"/>
              <a:t>Točan odgovor je:</a:t>
            </a:r>
            <a:endParaRPr lang="en-GB" altLang="sr-Latn-RS" sz="2400" dirty="0">
              <a:solidFill>
                <a:schemeClr val="accent5">
                  <a:lumMod val="50000"/>
                </a:schemeClr>
              </a:solidFill>
            </a:endParaRPr>
          </a:p>
        </p:txBody>
      </p:sp>
      <p:sp>
        <p:nvSpPr>
          <p:cNvPr id="6" name="Rectangle 5"/>
          <p:cNvSpPr>
            <a:spLocks noChangeArrowheads="1"/>
          </p:cNvSpPr>
          <p:nvPr/>
        </p:nvSpPr>
        <p:spPr bwMode="auto">
          <a:xfrm>
            <a:off x="333374" y="4617135"/>
            <a:ext cx="8280400" cy="1785104"/>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r>
              <a:rPr lang="hr-HR" sz="2200" dirty="0">
                <a:solidFill>
                  <a:schemeClr val="bg1"/>
                </a:solidFill>
                <a:latin typeface="Arial" panose="020B0604020202020204" pitchFamily="34" charset="0"/>
                <a:cs typeface="Arial" panose="020B0604020202020204" pitchFamily="34" charset="0"/>
              </a:rPr>
              <a:t>Kokain, heroin, </a:t>
            </a:r>
            <a:r>
              <a:rPr lang="hr-HR" sz="2200" dirty="0" err="1">
                <a:solidFill>
                  <a:schemeClr val="bg1"/>
                </a:solidFill>
                <a:latin typeface="Arial" panose="020B0604020202020204" pitchFamily="34" charset="0"/>
                <a:cs typeface="Arial" panose="020B0604020202020204" pitchFamily="34" charset="0"/>
              </a:rPr>
              <a:t>ectasy</a:t>
            </a:r>
            <a:r>
              <a:rPr lang="hr-HR" sz="2200" dirty="0">
                <a:solidFill>
                  <a:schemeClr val="bg1"/>
                </a:solidFill>
                <a:latin typeface="Arial" panose="020B0604020202020204" pitchFamily="34" charset="0"/>
                <a:cs typeface="Arial" panose="020B0604020202020204" pitchFamily="34" charset="0"/>
              </a:rPr>
              <a:t>, </a:t>
            </a:r>
            <a:r>
              <a:rPr lang="hr-HR" sz="2200" dirty="0" err="1">
                <a:solidFill>
                  <a:schemeClr val="bg1"/>
                </a:solidFill>
                <a:latin typeface="Arial" panose="020B0604020202020204" pitchFamily="34" charset="0"/>
                <a:cs typeface="Arial" panose="020B0604020202020204" pitchFamily="34" charset="0"/>
              </a:rPr>
              <a:t>speed</a:t>
            </a:r>
            <a:r>
              <a:rPr lang="hr-HR" sz="2200" dirty="0">
                <a:solidFill>
                  <a:schemeClr val="bg1"/>
                </a:solidFill>
                <a:latin typeface="Arial" panose="020B0604020202020204" pitchFamily="34" charset="0"/>
                <a:cs typeface="Arial" panose="020B0604020202020204" pitchFamily="34" charset="0"/>
              </a:rPr>
              <a:t> (amfetamini), </a:t>
            </a:r>
            <a:r>
              <a:rPr lang="hr-HR" sz="2200" dirty="0" err="1">
                <a:solidFill>
                  <a:schemeClr val="bg1"/>
                </a:solidFill>
                <a:latin typeface="Arial" panose="020B0604020202020204" pitchFamily="34" charset="0"/>
                <a:cs typeface="Arial" panose="020B0604020202020204" pitchFamily="34" charset="0"/>
              </a:rPr>
              <a:t>inhalanti</a:t>
            </a:r>
            <a:r>
              <a:rPr lang="hr-HR" sz="2200" dirty="0">
                <a:solidFill>
                  <a:schemeClr val="bg1"/>
                </a:solidFill>
                <a:latin typeface="Arial" panose="020B0604020202020204" pitchFamily="34" charset="0"/>
                <a:cs typeface="Arial" panose="020B0604020202020204" pitchFamily="34" charset="0"/>
              </a:rPr>
              <a:t> i kanabis su droge. Oko 15,3 milijuna ljudi u svijetu ovisnici su o drogama. Na mrežnim stranicama Europskog centra za praćenje droga i ovisnosti o drogama možeš saznati detaljne statističke podatke o ovisnostima u Europi http://bit.ly/2iHMH7B.</a:t>
            </a: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dirty="0"/>
              <a:t>© PRAGMA www.udruga-pragma.hr</a:t>
            </a:r>
            <a:endParaRPr lang="en-GB" dirty="0"/>
          </a:p>
        </p:txBody>
      </p:sp>
      <p:sp>
        <p:nvSpPr>
          <p:cNvPr id="3" name="TekstniOkvir 2"/>
          <p:cNvSpPr txBox="1"/>
          <p:nvPr/>
        </p:nvSpPr>
        <p:spPr>
          <a:xfrm>
            <a:off x="406401" y="4140865"/>
            <a:ext cx="8404225" cy="738664"/>
          </a:xfrm>
          <a:prstGeom prst="rect">
            <a:avLst/>
          </a:prstGeom>
          <a:noFill/>
        </p:spPr>
        <p:txBody>
          <a:bodyPr wrap="square" rtlCol="0">
            <a:spAutoFit/>
          </a:bodyPr>
          <a:lstStyle/>
          <a:p>
            <a:r>
              <a:rPr lang="hr-HR" altLang="sr-Latn-RS" sz="2400" dirty="0">
                <a:solidFill>
                  <a:srgbClr val="31859C"/>
                </a:solidFill>
                <a:latin typeface="+mj-lt"/>
              </a:rPr>
              <a:t>B. Kokain, heroin, </a:t>
            </a:r>
            <a:r>
              <a:rPr lang="hr-HR" altLang="sr-Latn-RS" sz="2400" dirty="0" err="1">
                <a:solidFill>
                  <a:srgbClr val="31859C"/>
                </a:solidFill>
                <a:latin typeface="+mj-lt"/>
              </a:rPr>
              <a:t>ectasy</a:t>
            </a:r>
            <a:r>
              <a:rPr lang="hr-HR" altLang="sr-Latn-RS" sz="2400" dirty="0">
                <a:solidFill>
                  <a:srgbClr val="31859C"/>
                </a:solidFill>
                <a:latin typeface="+mj-lt"/>
              </a:rPr>
              <a:t>, </a:t>
            </a:r>
            <a:r>
              <a:rPr lang="hr-HR" altLang="sr-Latn-RS" sz="2400" dirty="0" err="1">
                <a:solidFill>
                  <a:srgbClr val="31859C"/>
                </a:solidFill>
                <a:latin typeface="+mj-lt"/>
              </a:rPr>
              <a:t>speed</a:t>
            </a:r>
            <a:r>
              <a:rPr lang="hr-HR" altLang="sr-Latn-RS" sz="2400" dirty="0">
                <a:solidFill>
                  <a:srgbClr val="31859C"/>
                </a:solidFill>
                <a:latin typeface="+mj-lt"/>
              </a:rPr>
              <a:t> (amfetamine), </a:t>
            </a:r>
            <a:r>
              <a:rPr lang="hr-HR" altLang="sr-Latn-RS" sz="2400" dirty="0" err="1">
                <a:solidFill>
                  <a:srgbClr val="31859C"/>
                </a:solidFill>
                <a:latin typeface="+mj-lt"/>
              </a:rPr>
              <a:t>inhalante</a:t>
            </a:r>
            <a:r>
              <a:rPr lang="hr-HR" altLang="sr-Latn-RS" sz="2400" dirty="0">
                <a:solidFill>
                  <a:srgbClr val="31859C"/>
                </a:solidFill>
                <a:latin typeface="+mj-lt"/>
              </a:rPr>
              <a:t> i kanabis</a:t>
            </a:r>
            <a:r>
              <a:rPr lang="hr-HR" altLang="sr-Latn-RS" dirty="0"/>
              <a:t>.</a:t>
            </a:r>
          </a:p>
          <a:p>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9"/>
            <a:ext cx="8591550" cy="1458912"/>
          </a:xfrm>
        </p:spPr>
        <p:txBody>
          <a:bodyPr/>
          <a:lstStyle/>
          <a:p>
            <a:pPr eaLnBrk="1" hangingPunct="1">
              <a:defRPr/>
            </a:pPr>
            <a:r>
              <a:rPr lang="hr-HR" sz="3000" b="1" dirty="0"/>
              <a:t>8. Uzimanje droge ostavlja zdravstvene posljedice i/ili posljedice na izgled na: </a:t>
            </a:r>
            <a:br>
              <a:rPr lang="hr-HR" sz="3000" b="1" dirty="0"/>
            </a:br>
            <a:r>
              <a:rPr lang="hr-HR" sz="3000" b="1" i="1" dirty="0"/>
              <a:t>(moguće je više odgovora) </a:t>
            </a:r>
            <a:r>
              <a:rPr lang="hr-HR" sz="3000" b="1" dirty="0">
                <a:solidFill>
                  <a:schemeClr val="accent5">
                    <a:lumMod val="75000"/>
                  </a:schemeClr>
                </a:solidFill>
              </a:rPr>
              <a:t>(3 boda)</a:t>
            </a:r>
            <a:endParaRPr lang="hr-HR" sz="3000" dirty="0"/>
          </a:p>
        </p:txBody>
      </p:sp>
      <p:sp>
        <p:nvSpPr>
          <p:cNvPr id="10243" name="Content Placeholder 2"/>
          <p:cNvSpPr>
            <a:spLocks noGrp="1"/>
          </p:cNvSpPr>
          <p:nvPr>
            <p:ph idx="1"/>
          </p:nvPr>
        </p:nvSpPr>
        <p:spPr>
          <a:xfrm>
            <a:off x="393700" y="1673079"/>
            <a:ext cx="8591550" cy="2628899"/>
          </a:xfrm>
        </p:spPr>
        <p:txBody>
          <a:bodyPr numCol="2"/>
          <a:lstStyle/>
          <a:p>
            <a:pPr marL="514350" indent="-514350" eaLnBrk="1" hangingPunct="1">
              <a:buFont typeface="Calibri" pitchFamily="34" charset="0"/>
              <a:buAutoNum type="alphaUcPeriod"/>
            </a:pPr>
            <a:r>
              <a:rPr lang="hr-HR" altLang="sr-Latn-RS" sz="2800" dirty="0"/>
              <a:t>Mozak i živčani sustav.</a:t>
            </a:r>
          </a:p>
          <a:p>
            <a:pPr marL="514350" indent="-514350" eaLnBrk="1" hangingPunct="1">
              <a:buFont typeface="Calibri" pitchFamily="34" charset="0"/>
              <a:buAutoNum type="alphaUcPeriod"/>
            </a:pPr>
            <a:r>
              <a:rPr lang="hr-HR" altLang="sr-Latn-RS" sz="2800" dirty="0"/>
              <a:t>Uši.</a:t>
            </a:r>
          </a:p>
          <a:p>
            <a:pPr marL="514350" indent="-514350" eaLnBrk="1" hangingPunct="1">
              <a:buFont typeface="Calibri" pitchFamily="34" charset="0"/>
              <a:buAutoNum type="alphaUcPeriod"/>
            </a:pPr>
            <a:r>
              <a:rPr lang="hr-HR" altLang="sr-Latn-RS" sz="2800" dirty="0"/>
              <a:t>Zubi, desni i usta.</a:t>
            </a:r>
          </a:p>
          <a:p>
            <a:pPr marL="514350" indent="-514350" eaLnBrk="1" hangingPunct="1">
              <a:buFont typeface="Calibri" pitchFamily="34" charset="0"/>
              <a:buAutoNum type="alphaUcPeriod"/>
            </a:pPr>
            <a:r>
              <a:rPr lang="hr-HR" altLang="sr-Latn-RS" sz="2800" dirty="0"/>
              <a:t>Ruke i noge.</a:t>
            </a:r>
          </a:p>
          <a:p>
            <a:pPr marL="514350" indent="-514350" eaLnBrk="1" hangingPunct="1">
              <a:buFont typeface="Calibri" pitchFamily="34" charset="0"/>
              <a:buAutoNum type="alphaUcPeriod"/>
            </a:pPr>
            <a:r>
              <a:rPr lang="hr-HR" altLang="sr-Latn-RS" sz="2800" dirty="0"/>
              <a:t>Srce i cirkulaciju.</a:t>
            </a:r>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r>
              <a:rPr lang="hr-HR" altLang="sr-Latn-RS" sz="2800" dirty="0"/>
              <a:t>Želudac i probavni sustav.</a:t>
            </a:r>
          </a:p>
          <a:p>
            <a:pPr marL="514350" indent="-514350" eaLnBrk="1" hangingPunct="1">
              <a:buFont typeface="Calibri" pitchFamily="34" charset="0"/>
              <a:buAutoNum type="alphaUcPeriod"/>
            </a:pPr>
            <a:r>
              <a:rPr lang="hr-HR" altLang="sr-Latn-RS" sz="2800" dirty="0"/>
              <a:t>Jetra i bubrege.</a:t>
            </a:r>
          </a:p>
          <a:p>
            <a:pPr marL="514350" indent="-514350" eaLnBrk="1" hangingPunct="1">
              <a:buFont typeface="Calibri" pitchFamily="34" charset="0"/>
              <a:buAutoNum type="alphaUcPeriod"/>
            </a:pPr>
            <a:r>
              <a:rPr lang="hr-HR" altLang="sr-Latn-RS" sz="2800" dirty="0"/>
              <a:t>Spolne organe.</a:t>
            </a:r>
          </a:p>
          <a:p>
            <a:pPr marL="514350" indent="-514350" eaLnBrk="1" hangingPunct="1">
              <a:buFont typeface="Calibri" pitchFamily="34" charset="0"/>
              <a:buAutoNum type="alphaUcPeriod"/>
            </a:pPr>
            <a:r>
              <a:rPr lang="hr-HR" altLang="sr-Latn-RS" sz="2800" dirty="0"/>
              <a:t>Nos i pluća.</a:t>
            </a:r>
          </a:p>
          <a:p>
            <a:pPr marL="514350" indent="-514350" eaLnBrk="1" hangingPunct="1">
              <a:buFont typeface="Calibri" pitchFamily="34" charset="0"/>
              <a:buAutoNum type="alphaUcPeriod"/>
            </a:pPr>
            <a:r>
              <a:rPr lang="hr-HR" altLang="sr-Latn-RS" sz="2800" dirty="0"/>
              <a:t>Sve navedeno.</a:t>
            </a:r>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3000" dirty="0"/>
          </a:p>
        </p:txBody>
      </p:sp>
      <p:sp>
        <p:nvSpPr>
          <p:cNvPr id="5" name="Rectangle 4"/>
          <p:cNvSpPr>
            <a:spLocks noChangeArrowheads="1"/>
          </p:cNvSpPr>
          <p:nvPr/>
        </p:nvSpPr>
        <p:spPr bwMode="auto">
          <a:xfrm>
            <a:off x="393700" y="4174978"/>
            <a:ext cx="252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Točni odgovori su: </a:t>
            </a:r>
            <a:endParaRPr lang="en-GB" altLang="sr-Latn-RS" sz="2400" dirty="0"/>
          </a:p>
        </p:txBody>
      </p:sp>
      <p:sp>
        <p:nvSpPr>
          <p:cNvPr id="7" name="Rectangle 6"/>
          <p:cNvSpPr>
            <a:spLocks noChangeArrowheads="1"/>
          </p:cNvSpPr>
          <p:nvPr/>
        </p:nvSpPr>
        <p:spPr bwMode="auto">
          <a:xfrm>
            <a:off x="2844800" y="4175275"/>
            <a:ext cx="2311400"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J. Sve navedeno.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393700" y="4635118"/>
            <a:ext cx="8280400" cy="193899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just">
              <a:defRPr/>
            </a:pPr>
            <a:r>
              <a:rPr lang="hr-HR" sz="2000" dirty="0">
                <a:solidFill>
                  <a:schemeClr val="bg1"/>
                </a:solidFill>
              </a:rPr>
              <a:t>Sve droge utječu na mozak, što dugoročno može dovesti do trajnih promjena u mozgu. Ljudi koji koriste halucinogene droge ponekad umišljaju da čuju stvari, propadaju im zubi, mogu imati nepravilnosti u otkucajima srca, što može dovesti do zastoja srca, a mogu dobiti i gangrenu (odumiranje tkiva) u nogama i rukama (što dovodi do amputacije). </a:t>
            </a:r>
            <a:endParaRPr lang="hr-HR" sz="2000" dirty="0">
              <a:solidFill>
                <a:schemeClr val="bg1"/>
              </a:solidFill>
              <a:latin typeface="+mn-lt"/>
              <a:cs typeface="+mn-cs"/>
            </a:endParaRPr>
          </a:p>
        </p:txBody>
      </p:sp>
      <p:sp>
        <p:nvSpPr>
          <p:cNvPr id="2" name="Rezervirano mjesto podnožja 1"/>
          <p:cNvSpPr>
            <a:spLocks noGrp="1"/>
          </p:cNvSpPr>
          <p:nvPr>
            <p:ph type="ftr" sz="quarter" idx="11"/>
          </p:nvPr>
        </p:nvSpPr>
        <p:spPr>
          <a:xfrm>
            <a:off x="3086100" y="6509170"/>
            <a:ext cx="2895600" cy="3937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91550" cy="1439862"/>
          </a:xfrm>
        </p:spPr>
        <p:txBody>
          <a:bodyPr/>
          <a:lstStyle/>
          <a:p>
            <a:pPr eaLnBrk="1" hangingPunct="1">
              <a:defRPr/>
            </a:pPr>
            <a:r>
              <a:rPr lang="hr-HR" sz="3600" b="1" dirty="0"/>
              <a:t>9. Kanabis nije droga. </a:t>
            </a:r>
            <a:r>
              <a:rPr lang="hr-HR" sz="3600" b="1" dirty="0">
                <a:solidFill>
                  <a:schemeClr val="accent5">
                    <a:lumMod val="75000"/>
                  </a:schemeClr>
                </a:solidFill>
              </a:rPr>
              <a:t>(1 bod)</a:t>
            </a:r>
            <a:endParaRPr lang="hr-HR" sz="3600" dirty="0"/>
          </a:p>
        </p:txBody>
      </p:sp>
      <p:sp>
        <p:nvSpPr>
          <p:cNvPr id="11267" name="Content Placeholder 2"/>
          <p:cNvSpPr>
            <a:spLocks noGrp="1"/>
          </p:cNvSpPr>
          <p:nvPr>
            <p:ph idx="1"/>
          </p:nvPr>
        </p:nvSpPr>
        <p:spPr>
          <a:xfrm>
            <a:off x="457200" y="1962944"/>
            <a:ext cx="8229600" cy="990600"/>
          </a:xfrm>
        </p:spPr>
        <p:txBody>
          <a:bodyPr/>
          <a:lstStyle/>
          <a:p>
            <a:pPr marL="514350" indent="-514350" eaLnBrk="1" hangingPunct="1">
              <a:buFont typeface="Calibri" pitchFamily="34" charset="0"/>
              <a:buAutoNum type="alphaUcPeriod"/>
            </a:pPr>
            <a:r>
              <a:rPr lang="hr-HR" altLang="sr-Latn-RS" sz="3000" dirty="0"/>
              <a:t>Točno.</a:t>
            </a:r>
          </a:p>
          <a:p>
            <a:pPr marL="514350" indent="-514350" eaLnBrk="1" hangingPunct="1">
              <a:buFont typeface="Calibri" pitchFamily="34" charset="0"/>
              <a:buAutoNum type="alphaUcPeriod"/>
            </a:pPr>
            <a:r>
              <a:rPr lang="hr-HR" altLang="sr-Latn-RS" sz="3000" dirty="0"/>
              <a:t>Netočno.</a:t>
            </a:r>
          </a:p>
        </p:txBody>
      </p:sp>
      <p:sp>
        <p:nvSpPr>
          <p:cNvPr id="5" name="Rectangle 4"/>
          <p:cNvSpPr>
            <a:spLocks noChangeArrowheads="1"/>
          </p:cNvSpPr>
          <p:nvPr/>
        </p:nvSpPr>
        <p:spPr bwMode="auto">
          <a:xfrm>
            <a:off x="457199" y="3511739"/>
            <a:ext cx="243840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199" y="3973701"/>
            <a:ext cx="1714500"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A. Netočno</a:t>
            </a:r>
            <a:endParaRPr lang="en-GB" sz="2400" dirty="0">
              <a:solidFill>
                <a:schemeClr val="accent5">
                  <a:lumMod val="50000"/>
                </a:schemeClr>
              </a:solidFill>
              <a:latin typeface="+mn-lt"/>
              <a:cs typeface="+mn-cs"/>
            </a:endParaRP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
        <p:nvSpPr>
          <p:cNvPr id="4" name="TekstniOkvir 3"/>
          <p:cNvSpPr txBox="1"/>
          <p:nvPr/>
        </p:nvSpPr>
        <p:spPr>
          <a:xfrm>
            <a:off x="519344" y="4440104"/>
            <a:ext cx="8404226" cy="1754326"/>
          </a:xfrm>
          <a:prstGeom prst="rect">
            <a:avLst/>
          </a:prstGeom>
          <a:solidFill>
            <a:srgbClr val="31859C"/>
          </a:solidFill>
        </p:spPr>
        <p:txBody>
          <a:bodyPr wrap="square" rtlCol="0">
            <a:spAutoFit/>
          </a:bodyPr>
          <a:lstStyle/>
          <a:p>
            <a:pPr algn="just" eaLnBrk="1" hangingPunct="1"/>
            <a:r>
              <a:rPr lang="hr-HR" dirty="0">
                <a:solidFill>
                  <a:schemeClr val="bg1"/>
                </a:solidFill>
              </a:rPr>
              <a:t>Kanabis je halucinogena droga, a pušenje kanabisa može uzrokovati srčane, plućne i dišne probleme. Kanabis je najraširenija ilegalna droga u svijetu i u Hrvatskoj. U svijetu kanabis konzumira između 129 i 190 milijuna ljudi.</a:t>
            </a:r>
            <a:r>
              <a:rPr lang="en-US" dirty="0">
                <a:solidFill>
                  <a:schemeClr val="bg1"/>
                </a:solidFill>
              </a:rPr>
              <a:t> </a:t>
            </a:r>
            <a:r>
              <a:rPr lang="hr-HR" dirty="0">
                <a:solidFill>
                  <a:schemeClr val="bg1"/>
                </a:solidFill>
              </a:rPr>
              <a:t>O nekim „istinama i zabludama” o korištenju marihuane, pročitaj na mrežnim stranicama Zavoda za javno zdravstvo Dubrovačko – neretvanske županije http://www.zzjzdnz.hr/hr/zdravlje/mentalno-zdravlje/266</a:t>
            </a:r>
            <a:endParaRPr lang="hr-HR" altLang="sr-Latn-R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65907"/>
            <a:ext cx="8580438" cy="1439862"/>
          </a:xfrm>
        </p:spPr>
        <p:txBody>
          <a:bodyPr/>
          <a:lstStyle/>
          <a:p>
            <a:pPr eaLnBrk="1" hangingPunct="1">
              <a:defRPr/>
            </a:pPr>
            <a:r>
              <a:rPr lang="hr-HR" sz="3600" b="1" dirty="0"/>
              <a:t>10. Koje su posljedice udisanja </a:t>
            </a:r>
            <a:r>
              <a:rPr lang="hr-HR" sz="3600" b="1" dirty="0" err="1"/>
              <a:t>inhalanata</a:t>
            </a:r>
            <a:r>
              <a:rPr lang="hr-HR" sz="3600" b="1" dirty="0"/>
              <a:t> (ljepila, sredstva za čišćenje…)? </a:t>
            </a:r>
            <a:r>
              <a:rPr lang="hr-HR" sz="3600" b="1" i="1" dirty="0"/>
              <a:t>(moguće je više odgovora) </a:t>
            </a:r>
            <a:r>
              <a:rPr lang="hr-HR" sz="3600" b="1" dirty="0">
                <a:solidFill>
                  <a:schemeClr val="accent5">
                    <a:lumMod val="50000"/>
                  </a:schemeClr>
                </a:solidFill>
              </a:rPr>
              <a:t>(2 boda)</a:t>
            </a:r>
            <a:endParaRPr lang="hr-HR" sz="3600" dirty="0">
              <a:solidFill>
                <a:schemeClr val="accent5">
                  <a:lumMod val="50000"/>
                </a:schemeClr>
              </a:solidFill>
            </a:endParaRPr>
          </a:p>
        </p:txBody>
      </p:sp>
      <p:sp>
        <p:nvSpPr>
          <p:cNvPr id="13315" name="Content Placeholder 2"/>
          <p:cNvSpPr>
            <a:spLocks noGrp="1"/>
          </p:cNvSpPr>
          <p:nvPr>
            <p:ph idx="1"/>
          </p:nvPr>
        </p:nvSpPr>
        <p:spPr>
          <a:xfrm>
            <a:off x="406399" y="1936750"/>
            <a:ext cx="8229600" cy="1833562"/>
          </a:xfrm>
        </p:spPr>
        <p:txBody>
          <a:bodyPr/>
          <a:lstStyle/>
          <a:p>
            <a:pPr marL="514350" indent="-514350" eaLnBrk="1" hangingPunct="1">
              <a:buFont typeface="Calibri" pitchFamily="34" charset="0"/>
              <a:buAutoNum type="alphaUcPeriod"/>
            </a:pPr>
            <a:r>
              <a:rPr lang="hr-HR" sz="2800" dirty="0"/>
              <a:t>Neizlječiva oštećenje mozga, </a:t>
            </a:r>
            <a:r>
              <a:rPr lang="hr-HR" sz="2800" dirty="0" err="1"/>
              <a:t>jetre</a:t>
            </a:r>
            <a:r>
              <a:rPr lang="hr-HR" sz="2800" dirty="0"/>
              <a:t> i bubrega.</a:t>
            </a:r>
          </a:p>
          <a:p>
            <a:pPr marL="514350" indent="-514350" eaLnBrk="1" hangingPunct="1">
              <a:buFont typeface="Calibri" pitchFamily="34" charset="0"/>
              <a:buAutoNum type="alphaUcPeriod"/>
            </a:pPr>
            <a:r>
              <a:rPr lang="hr-HR" altLang="sr-Latn-RS" sz="2800" dirty="0"/>
              <a:t>Pojava </a:t>
            </a:r>
            <a:r>
              <a:rPr lang="hr-HR" altLang="sr-Latn-RS" sz="2800" dirty="0" err="1"/>
              <a:t>dvoslika</a:t>
            </a:r>
            <a:r>
              <a:rPr lang="hr-HR" altLang="sr-Latn-RS" sz="2800" dirty="0"/>
              <a:t>.</a:t>
            </a:r>
          </a:p>
          <a:p>
            <a:pPr marL="514350" indent="-514350" eaLnBrk="1" hangingPunct="1">
              <a:buFont typeface="Calibri" pitchFamily="34" charset="0"/>
              <a:buAutoNum type="alphaUcPeriod"/>
            </a:pPr>
            <a:r>
              <a:rPr lang="hr-HR" sz="2800" dirty="0"/>
              <a:t>Oštećenja pluća ili gušenje uslijed povraćanja.</a:t>
            </a:r>
          </a:p>
          <a:p>
            <a:pPr marL="514350" indent="-514350" eaLnBrk="1" hangingPunct="1">
              <a:buFont typeface="Calibri" pitchFamily="34" charset="0"/>
              <a:buAutoNum type="alphaUcPeriod"/>
            </a:pPr>
            <a:r>
              <a:rPr lang="hr-HR" altLang="sr-Latn-RS" sz="2800" dirty="0"/>
              <a:t>Sve navedeno.</a:t>
            </a:r>
          </a:p>
        </p:txBody>
      </p:sp>
      <p:sp>
        <p:nvSpPr>
          <p:cNvPr id="5" name="Rectangle 4"/>
          <p:cNvSpPr>
            <a:spLocks noChangeArrowheads="1"/>
          </p:cNvSpPr>
          <p:nvPr/>
        </p:nvSpPr>
        <p:spPr bwMode="auto">
          <a:xfrm>
            <a:off x="357186" y="3919538"/>
            <a:ext cx="246380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2820989" y="3919538"/>
            <a:ext cx="2424112"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A. i C.</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06399" y="4383088"/>
            <a:ext cx="8280400" cy="193899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just">
              <a:defRPr/>
            </a:pPr>
            <a:r>
              <a:rPr lang="hr-HR" sz="2000" dirty="0" err="1">
                <a:solidFill>
                  <a:schemeClr val="bg1"/>
                </a:solidFill>
              </a:rPr>
              <a:t>Inhalanti</a:t>
            </a:r>
            <a:r>
              <a:rPr lang="hr-HR" sz="2000" dirty="0">
                <a:solidFill>
                  <a:schemeClr val="bg1"/>
                </a:solidFill>
              </a:rPr>
              <a:t> izazivaju stanje nalik pijanstvu. </a:t>
            </a:r>
            <a:r>
              <a:rPr lang="hr-HR" sz="2000" dirty="0" err="1">
                <a:solidFill>
                  <a:schemeClr val="bg1"/>
                </a:solidFill>
              </a:rPr>
              <a:t>Inhalanti</a:t>
            </a:r>
            <a:r>
              <a:rPr lang="hr-HR" sz="2000" dirty="0">
                <a:solidFill>
                  <a:schemeClr val="bg1"/>
                </a:solidFill>
              </a:rPr>
              <a:t> prvenstveno djeluju na živčani sustav. Poznati su i smrtni slučajevi kao posljedice udisanja </a:t>
            </a:r>
            <a:r>
              <a:rPr lang="hr-HR" sz="2000" dirty="0" err="1">
                <a:solidFill>
                  <a:schemeClr val="bg1"/>
                </a:solidFill>
              </a:rPr>
              <a:t>inhalanata</a:t>
            </a:r>
            <a:r>
              <a:rPr lang="hr-HR" sz="2000" dirty="0">
                <a:solidFill>
                  <a:schemeClr val="bg1"/>
                </a:solidFill>
              </a:rPr>
              <a:t> i to najčešće zbog oštećenja pluća ili gušenja uslijed povraćanja. Ovisnici o </a:t>
            </a:r>
            <a:r>
              <a:rPr lang="hr-HR" sz="2000" dirty="0" err="1">
                <a:solidFill>
                  <a:schemeClr val="bg1"/>
                </a:solidFill>
              </a:rPr>
              <a:t>inhalantima</a:t>
            </a:r>
            <a:r>
              <a:rPr lang="hr-HR" sz="2000" dirty="0">
                <a:solidFill>
                  <a:schemeClr val="bg1"/>
                </a:solidFill>
              </a:rPr>
              <a:t> riskiraju neizlječivo oštećenje mozga, </a:t>
            </a:r>
            <a:r>
              <a:rPr lang="hr-HR" sz="2000" dirty="0" err="1">
                <a:solidFill>
                  <a:schemeClr val="bg1"/>
                </a:solidFill>
              </a:rPr>
              <a:t>jetre</a:t>
            </a:r>
            <a:r>
              <a:rPr lang="hr-HR" sz="2000" dirty="0">
                <a:solidFill>
                  <a:schemeClr val="bg1"/>
                </a:solidFill>
              </a:rPr>
              <a:t> i bubrega.</a:t>
            </a:r>
            <a:r>
              <a:rPr lang="en-US" sz="2000" dirty="0">
                <a:solidFill>
                  <a:schemeClr val="bg1"/>
                </a:solidFill>
              </a:rPr>
              <a:t> </a:t>
            </a:r>
            <a:r>
              <a:rPr lang="hr-HR" sz="2000" dirty="0">
                <a:solidFill>
                  <a:schemeClr val="bg1"/>
                </a:solidFill>
              </a:rPr>
              <a:t>Oko 28 % maloljetnika u Hrvatskoj konzumira </a:t>
            </a:r>
            <a:r>
              <a:rPr lang="hr-HR" sz="2000" dirty="0" err="1">
                <a:solidFill>
                  <a:schemeClr val="bg1"/>
                </a:solidFill>
              </a:rPr>
              <a:t>inhalante</a:t>
            </a:r>
            <a:r>
              <a:rPr lang="hr-HR" sz="2000" dirty="0">
                <a:solidFill>
                  <a:schemeClr val="bg1"/>
                </a:solidFill>
              </a:rPr>
              <a:t>, što je triput više od europskog prosjeka!</a:t>
            </a:r>
            <a:endParaRPr lang="hr-HR" sz="2000" dirty="0">
              <a:solidFill>
                <a:schemeClr val="bg1"/>
              </a:solidFill>
              <a:latin typeface="+mn-lt"/>
              <a:cs typeface="+mn-cs"/>
            </a:endParaRPr>
          </a:p>
        </p:txBody>
      </p:sp>
      <p:sp>
        <p:nvSpPr>
          <p:cNvPr id="2" name="Rezervirano mjesto podnožja 1"/>
          <p:cNvSpPr>
            <a:spLocks noGrp="1"/>
          </p:cNvSpPr>
          <p:nvPr>
            <p:ph type="ftr" sz="quarter" idx="11"/>
          </p:nvPr>
        </p:nvSpPr>
        <p:spPr>
          <a:xfrm>
            <a:off x="3124200" y="6484938"/>
            <a:ext cx="2895600" cy="37306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9875" y="90488"/>
            <a:ext cx="8580438" cy="1439862"/>
          </a:xfrm>
        </p:spPr>
        <p:txBody>
          <a:bodyPr/>
          <a:lstStyle/>
          <a:p>
            <a:pPr eaLnBrk="1" hangingPunct="1"/>
            <a:r>
              <a:rPr lang="hr-HR" altLang="sr-Latn-RS" sz="3600" b="1" dirty="0"/>
              <a:t>11. </a:t>
            </a:r>
            <a:r>
              <a:rPr lang="hr-HR" altLang="sr-Latn-RS" sz="3600" b="1" dirty="0" err="1"/>
              <a:t>Tabletoman</a:t>
            </a:r>
            <a:r>
              <a:rPr lang="hr-HR" altLang="sr-Latn-RS" sz="3600" b="1" dirty="0"/>
              <a:t> je osoba koja strastveno sakuplja tablete. </a:t>
            </a:r>
            <a:r>
              <a:rPr lang="hr-HR" altLang="sr-Latn-RS" sz="3600" b="1" dirty="0">
                <a:solidFill>
                  <a:srgbClr val="31859C"/>
                </a:solidFill>
              </a:rPr>
              <a:t>(1 bod)</a:t>
            </a:r>
            <a:endParaRPr lang="hr-HR" altLang="sr-Latn-RS" sz="3600" dirty="0"/>
          </a:p>
        </p:txBody>
      </p:sp>
      <p:sp>
        <p:nvSpPr>
          <p:cNvPr id="14339" name="Content Placeholder 2"/>
          <p:cNvSpPr>
            <a:spLocks noGrp="1"/>
          </p:cNvSpPr>
          <p:nvPr>
            <p:ph idx="1"/>
          </p:nvPr>
        </p:nvSpPr>
        <p:spPr>
          <a:xfrm>
            <a:off x="457199" y="1731170"/>
            <a:ext cx="8229600" cy="1443037"/>
          </a:xfrm>
        </p:spPr>
        <p:txBody>
          <a:bodyPr/>
          <a:lstStyle/>
          <a:p>
            <a:pPr marL="514350" indent="-514350" eaLnBrk="1" hangingPunct="1">
              <a:buFont typeface="Calibri" pitchFamily="34" charset="0"/>
              <a:buAutoNum type="alphaUcPeriod"/>
            </a:pPr>
            <a:r>
              <a:rPr lang="hr-HR" altLang="sr-Latn-RS" sz="2800" dirty="0"/>
              <a:t>Točno.</a:t>
            </a:r>
          </a:p>
          <a:p>
            <a:pPr marL="514350" indent="-514350" eaLnBrk="1" hangingPunct="1">
              <a:buFont typeface="Calibri" pitchFamily="34" charset="0"/>
              <a:buAutoNum type="alphaUcPeriod"/>
            </a:pPr>
            <a:r>
              <a:rPr lang="hr-HR" altLang="sr-Latn-RS" sz="2800" dirty="0"/>
              <a:t>Netočno.</a:t>
            </a:r>
          </a:p>
        </p:txBody>
      </p:sp>
      <p:sp>
        <p:nvSpPr>
          <p:cNvPr id="5" name="Rectangle 4"/>
          <p:cNvSpPr>
            <a:spLocks noChangeArrowheads="1"/>
          </p:cNvSpPr>
          <p:nvPr/>
        </p:nvSpPr>
        <p:spPr bwMode="auto">
          <a:xfrm>
            <a:off x="457199" y="3182144"/>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06400" y="3671888"/>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06400" y="4215944"/>
            <a:ext cx="8280400" cy="224676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just">
              <a:defRPr/>
            </a:pPr>
            <a:r>
              <a:rPr lang="hr-HR" sz="2000" dirty="0">
                <a:solidFill>
                  <a:schemeClr val="bg1"/>
                </a:solidFill>
              </a:rPr>
              <a:t>Tabletomanija je pojava kad o</a:t>
            </a:r>
            <a:r>
              <a:rPr lang="vi-VN" sz="2000" dirty="0">
                <a:solidFill>
                  <a:schemeClr val="bg1"/>
                </a:solidFill>
              </a:rPr>
              <a:t>sobe koje uzimaju sedative</a:t>
            </a:r>
            <a:r>
              <a:rPr lang="hr-HR" sz="2000" dirty="0">
                <a:solidFill>
                  <a:schemeClr val="bg1"/>
                </a:solidFill>
              </a:rPr>
              <a:t> (tablete za smirenje)</a:t>
            </a:r>
            <a:r>
              <a:rPr lang="vi-VN" sz="2000" dirty="0">
                <a:solidFill>
                  <a:schemeClr val="bg1"/>
                </a:solidFill>
              </a:rPr>
              <a:t> više od nekoliko mjeseci </a:t>
            </a:r>
            <a:r>
              <a:rPr lang="hr-HR" sz="2000" dirty="0">
                <a:solidFill>
                  <a:schemeClr val="bg1"/>
                </a:solidFill>
              </a:rPr>
              <a:t>pa </a:t>
            </a:r>
            <a:r>
              <a:rPr lang="vi-VN" sz="2000" dirty="0">
                <a:solidFill>
                  <a:schemeClr val="bg1"/>
                </a:solidFill>
              </a:rPr>
              <a:t>posta</a:t>
            </a:r>
            <a:r>
              <a:rPr lang="hr-HR" sz="2000" dirty="0">
                <a:solidFill>
                  <a:schemeClr val="bg1"/>
                </a:solidFill>
              </a:rPr>
              <a:t>ju</a:t>
            </a:r>
            <a:r>
              <a:rPr lang="vi-VN" sz="2000" dirty="0">
                <a:solidFill>
                  <a:schemeClr val="bg1"/>
                </a:solidFill>
              </a:rPr>
              <a:t> ovisn</a:t>
            </a:r>
            <a:r>
              <a:rPr lang="hr-HR" sz="2000" dirty="0">
                <a:solidFill>
                  <a:schemeClr val="bg1"/>
                </a:solidFill>
              </a:rPr>
              <a:t>e</a:t>
            </a:r>
            <a:r>
              <a:rPr lang="vi-VN" sz="2000" dirty="0">
                <a:solidFill>
                  <a:schemeClr val="bg1"/>
                </a:solidFill>
              </a:rPr>
              <a:t> o njima. </a:t>
            </a:r>
            <a:r>
              <a:rPr lang="hr-HR" sz="2000" dirty="0">
                <a:solidFill>
                  <a:schemeClr val="bg1"/>
                </a:solidFill>
              </a:rPr>
              <a:t>Oni </a:t>
            </a:r>
            <a:r>
              <a:rPr lang="vi-VN" sz="2000" dirty="0">
                <a:solidFill>
                  <a:schemeClr val="bg1"/>
                </a:solidFill>
              </a:rPr>
              <a:t>mogu postati i depresivni i agresivni, a njihovo </a:t>
            </a:r>
            <a:r>
              <a:rPr lang="hr-HR" sz="2000" dirty="0">
                <a:solidFill>
                  <a:schemeClr val="bg1"/>
                </a:solidFill>
              </a:rPr>
              <a:t>je </a:t>
            </a:r>
            <a:r>
              <a:rPr lang="vi-VN" sz="2000" dirty="0">
                <a:solidFill>
                  <a:schemeClr val="bg1"/>
                </a:solidFill>
              </a:rPr>
              <a:t>ponašanje nepredvidivo. Kada pokušaju prestati s uzimanjem, mogu trpjeti neugodne simptome odvikavanja (</a:t>
            </a:r>
            <a:r>
              <a:rPr lang="hr-HR" sz="2000" dirty="0">
                <a:solidFill>
                  <a:schemeClr val="bg1"/>
                </a:solidFill>
              </a:rPr>
              <a:t>tzv. </a:t>
            </a:r>
            <a:r>
              <a:rPr lang="vi-VN" sz="2000" dirty="0">
                <a:solidFill>
                  <a:schemeClr val="bg1"/>
                </a:solidFill>
              </a:rPr>
              <a:t>apstinencijsk</a:t>
            </a:r>
            <a:r>
              <a:rPr lang="hr-HR" sz="2000" dirty="0">
                <a:solidFill>
                  <a:schemeClr val="bg1"/>
                </a:solidFill>
              </a:rPr>
              <a:t>e</a:t>
            </a:r>
            <a:r>
              <a:rPr lang="vi-VN" sz="2000" dirty="0">
                <a:solidFill>
                  <a:schemeClr val="bg1"/>
                </a:solidFill>
              </a:rPr>
              <a:t> kriz</a:t>
            </a:r>
            <a:r>
              <a:rPr lang="hr-HR" sz="2000" dirty="0">
                <a:solidFill>
                  <a:schemeClr val="bg1"/>
                </a:solidFill>
              </a:rPr>
              <a:t>e</a:t>
            </a:r>
            <a:r>
              <a:rPr lang="vi-VN" sz="2000" dirty="0">
                <a:solidFill>
                  <a:schemeClr val="bg1"/>
                </a:solidFill>
              </a:rPr>
              <a:t>)</a:t>
            </a:r>
            <a:r>
              <a:rPr lang="hr-HR" sz="2000" dirty="0">
                <a:solidFill>
                  <a:schemeClr val="bg1"/>
                </a:solidFill>
              </a:rPr>
              <a:t>,</a:t>
            </a:r>
            <a:r>
              <a:rPr lang="vi-VN" sz="2000" dirty="0">
                <a:solidFill>
                  <a:schemeClr val="bg1"/>
                </a:solidFill>
              </a:rPr>
              <a:t> kao što su nemir, nesanica, napadi panike, povraćanje, kostobolja pa čak i jaki mišićni grčevi.</a:t>
            </a:r>
            <a:r>
              <a:rPr lang="hr-HR" sz="2000" dirty="0">
                <a:solidFill>
                  <a:schemeClr val="bg1"/>
                </a:solidFill>
              </a:rPr>
              <a:t> Ova je pojava češća kod žena nego kod muškaraca.</a:t>
            </a:r>
            <a:endParaRPr lang="hr-HR" sz="2000" dirty="0">
              <a:solidFill>
                <a:schemeClr val="bg1"/>
              </a:solidFill>
              <a:latin typeface="+mn-lt"/>
              <a:cs typeface="+mn-cs"/>
            </a:endParaRPr>
          </a:p>
        </p:txBody>
      </p:sp>
      <p:sp>
        <p:nvSpPr>
          <p:cNvPr id="2" name="Rezervirano mjesto podnožja 1"/>
          <p:cNvSpPr>
            <a:spLocks noGrp="1"/>
          </p:cNvSpPr>
          <p:nvPr>
            <p:ph type="ftr" sz="quarter" idx="11"/>
          </p:nvPr>
        </p:nvSpPr>
        <p:spPr>
          <a:xfrm>
            <a:off x="3124200" y="6462713"/>
            <a:ext cx="2895600" cy="3952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9"/>
            <a:ext cx="8580438" cy="1598612"/>
          </a:xfrm>
        </p:spPr>
        <p:txBody>
          <a:bodyPr/>
          <a:lstStyle/>
          <a:p>
            <a:pPr eaLnBrk="1" hangingPunct="1">
              <a:defRPr/>
            </a:pPr>
            <a:r>
              <a:rPr lang="hr-HR" sz="3600" b="1" dirty="0"/>
              <a:t>12. Pušenje kanabisa je manje štetno nego pušenje cigareta. </a:t>
            </a:r>
            <a:r>
              <a:rPr lang="hr-HR" sz="3600" b="1" dirty="0">
                <a:solidFill>
                  <a:schemeClr val="accent5">
                    <a:lumMod val="75000"/>
                  </a:schemeClr>
                </a:solidFill>
              </a:rPr>
              <a:t>(2 boda)</a:t>
            </a:r>
            <a:endParaRPr lang="hr-HR" sz="3600" dirty="0"/>
          </a:p>
        </p:txBody>
      </p:sp>
      <p:sp>
        <p:nvSpPr>
          <p:cNvPr id="15363" name="Content Placeholder 2"/>
          <p:cNvSpPr>
            <a:spLocks noGrp="1"/>
          </p:cNvSpPr>
          <p:nvPr>
            <p:ph idx="1"/>
          </p:nvPr>
        </p:nvSpPr>
        <p:spPr>
          <a:xfrm>
            <a:off x="457200" y="2132013"/>
            <a:ext cx="2349500" cy="1195387"/>
          </a:xfrm>
        </p:spPr>
        <p:txBody>
          <a:bodyPr/>
          <a:lstStyle/>
          <a:p>
            <a:pPr marL="514350" indent="-514350" eaLnBrk="1" hangingPunct="1">
              <a:buFont typeface="Calibri" pitchFamily="34" charset="0"/>
              <a:buAutoNum type="alphaUcPeriod"/>
            </a:pPr>
            <a:r>
              <a:rPr lang="hr-HR" altLang="sr-Latn-RS" sz="2800" dirty="0"/>
              <a:t>Točno.</a:t>
            </a:r>
          </a:p>
          <a:p>
            <a:pPr marL="514350" indent="-514350" eaLnBrk="1" hangingPunct="1">
              <a:buFont typeface="Calibri" pitchFamily="34" charset="0"/>
              <a:buAutoNum type="alphaUcPeriod"/>
            </a:pPr>
            <a:r>
              <a:rPr lang="hr-HR" altLang="sr-Latn-RS" sz="2800" dirty="0"/>
              <a:t>Netočno.</a:t>
            </a:r>
          </a:p>
        </p:txBody>
      </p:sp>
      <p:sp>
        <p:nvSpPr>
          <p:cNvPr id="5" name="Rectangle 4"/>
          <p:cNvSpPr>
            <a:spLocks noChangeArrowheads="1"/>
          </p:cNvSpPr>
          <p:nvPr/>
        </p:nvSpPr>
        <p:spPr bwMode="auto">
          <a:xfrm>
            <a:off x="457199" y="3600253"/>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2806700" y="3609085"/>
            <a:ext cx="1676400"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B. Netočno.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393700" y="4239756"/>
            <a:ext cx="8280400" cy="2246769"/>
          </a:xfrm>
          <a:prstGeom prst="rect">
            <a:avLst/>
          </a:prstGeom>
          <a:solidFill>
            <a:srgbClr val="31859C"/>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just">
              <a:defRPr/>
            </a:pPr>
            <a:r>
              <a:rPr lang="hr-HR" sz="2000" dirty="0">
                <a:solidFill>
                  <a:schemeClr val="bg1"/>
                </a:solidFill>
                <a:latin typeface="Arial" panose="020B0604020202020204" pitchFamily="34" charset="0"/>
                <a:cs typeface="Arial" panose="020B0604020202020204" pitchFamily="34" charset="0"/>
              </a:rPr>
              <a:t>Oko 17 % maloljetnika u Hrvatskoj konzumira kanabis. Konzumenti kanabisa često ga puše s duhanom, ali kanabis sadrži više katrana nego duhan, i konzumenti često dublje udišu i zadržavaju dim duže u svojim plućima. Kanabis ima niz štetnih posljedica: može izazvati teškoće pamćenja, govora, ravnoteže, brzine refleksa, smetnje pri vožnji, sve do težih posljedica poput psihoze („ludila”), halucinacija, depresije itd.</a:t>
            </a:r>
          </a:p>
        </p:txBody>
      </p:sp>
      <p:sp>
        <p:nvSpPr>
          <p:cNvPr id="2" name="Rezervirano mjesto podnožja 1"/>
          <p:cNvSpPr>
            <a:spLocks noGrp="1"/>
          </p:cNvSpPr>
          <p:nvPr>
            <p:ph type="ftr" sz="quarter" idx="11"/>
          </p:nvPr>
        </p:nvSpPr>
        <p:spPr>
          <a:xfrm>
            <a:off x="3124200" y="6486525"/>
            <a:ext cx="2895600" cy="3714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47649" y="407193"/>
            <a:ext cx="8591550" cy="1439863"/>
          </a:xfrm>
        </p:spPr>
        <p:txBody>
          <a:bodyPr/>
          <a:lstStyle/>
          <a:p>
            <a:pPr eaLnBrk="1" hangingPunct="1">
              <a:defRPr/>
            </a:pPr>
            <a:r>
              <a:rPr lang="hr-HR" sz="3000" b="1" dirty="0"/>
              <a:t>13. </a:t>
            </a:r>
            <a:r>
              <a:rPr lang="hr-HR" sz="3200" b="1" dirty="0"/>
              <a:t>Na svijetu ima oko 16 milijuna ovisnika o drogama koji intravenozno (uštrcavanjem iglom) unose droge. Koliko njih živi s HIV-om? </a:t>
            </a:r>
            <a:r>
              <a:rPr lang="hr-HR" sz="3000" b="1" dirty="0">
                <a:solidFill>
                  <a:schemeClr val="accent5">
                    <a:lumMod val="75000"/>
                  </a:schemeClr>
                </a:solidFill>
              </a:rPr>
              <a:t>(3 boda)</a:t>
            </a:r>
            <a:br>
              <a:rPr lang="hr-HR" sz="3000" b="1" dirty="0"/>
            </a:br>
            <a:endParaRPr lang="hr-HR" sz="3000" dirty="0"/>
          </a:p>
        </p:txBody>
      </p:sp>
      <p:sp>
        <p:nvSpPr>
          <p:cNvPr id="12291" name="Content Placeholder 2"/>
          <p:cNvSpPr>
            <a:spLocks noGrp="1"/>
          </p:cNvSpPr>
          <p:nvPr>
            <p:ph idx="1"/>
          </p:nvPr>
        </p:nvSpPr>
        <p:spPr>
          <a:xfrm>
            <a:off x="434974" y="1847056"/>
            <a:ext cx="8404225" cy="1645444"/>
          </a:xfrm>
        </p:spPr>
        <p:txBody>
          <a:bodyPr numCol="2"/>
          <a:lstStyle/>
          <a:p>
            <a:pPr marL="466725" indent="-514350" eaLnBrk="1" hangingPunct="1">
              <a:spcBef>
                <a:spcPct val="0"/>
              </a:spcBef>
              <a:buFont typeface="Calibri" pitchFamily="34" charset="0"/>
              <a:buAutoNum type="alphaUcPeriod"/>
            </a:pPr>
            <a:r>
              <a:rPr lang="hr-HR" altLang="sr-Latn-RS" sz="2800" dirty="0"/>
              <a:t>1 milijun.</a:t>
            </a:r>
          </a:p>
          <a:p>
            <a:pPr marL="466725" indent="-514350" eaLnBrk="1" hangingPunct="1">
              <a:spcBef>
                <a:spcPct val="0"/>
              </a:spcBef>
              <a:buFont typeface="Calibri" pitchFamily="34" charset="0"/>
              <a:buAutoNum type="alphaUcPeriod"/>
            </a:pPr>
            <a:r>
              <a:rPr lang="hr-HR" sz="2800" dirty="0">
                <a:cs typeface="+mn-cs"/>
              </a:rPr>
              <a:t>3 milijuna.</a:t>
            </a:r>
          </a:p>
          <a:p>
            <a:pPr marL="466725" indent="-514350" eaLnBrk="1" hangingPunct="1">
              <a:spcBef>
                <a:spcPct val="0"/>
              </a:spcBef>
              <a:buFont typeface="Calibri" pitchFamily="34" charset="0"/>
              <a:buAutoNum type="alphaUcPeriod"/>
            </a:pPr>
            <a:r>
              <a:rPr lang="hr-HR" sz="2800" dirty="0">
                <a:cs typeface="+mn-cs"/>
              </a:rPr>
              <a:t>16 milijuna (svi).</a:t>
            </a:r>
          </a:p>
          <a:p>
            <a:pPr marL="466725" indent="-514350" eaLnBrk="1" hangingPunct="1">
              <a:spcBef>
                <a:spcPct val="0"/>
              </a:spcBef>
              <a:buFont typeface="Calibri" pitchFamily="34" charset="0"/>
              <a:buAutoNum type="alphaUcPeriod"/>
            </a:pPr>
            <a:endParaRPr lang="hr-HR" sz="2800" dirty="0">
              <a:cs typeface="+mn-cs"/>
            </a:endParaRPr>
          </a:p>
          <a:p>
            <a:pPr marL="466725" indent="-514350" eaLnBrk="1" hangingPunct="1">
              <a:spcBef>
                <a:spcPct val="0"/>
              </a:spcBef>
              <a:buFont typeface="Calibri" pitchFamily="34" charset="0"/>
              <a:buAutoNum type="alphaUcPeriod"/>
            </a:pPr>
            <a:endParaRPr lang="hr-HR" sz="2800" dirty="0">
              <a:cs typeface="+mn-cs"/>
            </a:endParaRPr>
          </a:p>
          <a:p>
            <a:pPr marL="0" indent="0" eaLnBrk="1" hangingPunct="1">
              <a:spcBef>
                <a:spcPct val="0"/>
              </a:spcBef>
              <a:buNone/>
            </a:pPr>
            <a:endParaRPr lang="hr-HR" sz="2800" dirty="0">
              <a:cs typeface="+mn-cs"/>
            </a:endParaRPr>
          </a:p>
          <a:p>
            <a:pPr marL="466725" indent="-514350" eaLnBrk="1" hangingPunct="1">
              <a:spcBef>
                <a:spcPct val="0"/>
              </a:spcBef>
              <a:buFont typeface="Calibri" pitchFamily="34" charset="0"/>
              <a:buAutoNum type="alphaUcPeriod"/>
            </a:pPr>
            <a:endParaRPr lang="hr-HR" altLang="sr-Latn-RS" sz="2800" dirty="0"/>
          </a:p>
        </p:txBody>
      </p:sp>
      <p:sp>
        <p:nvSpPr>
          <p:cNvPr id="5" name="Rectangle 4"/>
          <p:cNvSpPr>
            <a:spLocks noChangeArrowheads="1"/>
          </p:cNvSpPr>
          <p:nvPr/>
        </p:nvSpPr>
        <p:spPr bwMode="auto">
          <a:xfrm>
            <a:off x="457200" y="3645694"/>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4107657"/>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3 milijuna.</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96887" y="4741863"/>
            <a:ext cx="8280400" cy="1631216"/>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just">
              <a:defRPr/>
            </a:pPr>
            <a:r>
              <a:rPr lang="hr-HR" sz="2000" dirty="0">
                <a:solidFill>
                  <a:schemeClr val="bg1"/>
                </a:solidFill>
              </a:rPr>
              <a:t>Skoro svaki peti ovisnik o drogama ima HIV. Intravenozni unos droga dovodi do većeg rizika prijenosa infekcija koje se prenose krvlju, kao što je HIV, hepatitis C i hepatitis B, a dijeljenje zaraženih igala i šprica ključan je način prijenosa tih virusa, koji imaju teške posljedice za zdravlje oboljelog.</a:t>
            </a:r>
          </a:p>
        </p:txBody>
      </p:sp>
      <p:sp>
        <p:nvSpPr>
          <p:cNvPr id="2" name="Rezervirano mjesto podnožja 1"/>
          <p:cNvSpPr>
            <a:spLocks noGrp="1"/>
          </p:cNvSpPr>
          <p:nvPr>
            <p:ph type="ftr" sz="quarter" idx="11"/>
          </p:nvPr>
        </p:nvSpPr>
        <p:spPr>
          <a:xfrm>
            <a:off x="3124200" y="6448425"/>
            <a:ext cx="2895600" cy="4095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600" b="1" dirty="0"/>
              <a:t>14. Nove droge prodaju se često pod krinkom:  </a:t>
            </a:r>
            <a:r>
              <a:rPr lang="hr-HR" sz="3600" b="1" dirty="0">
                <a:solidFill>
                  <a:srgbClr val="31859C"/>
                </a:solidFill>
              </a:rPr>
              <a:t>(2 boda)</a:t>
            </a:r>
          </a:p>
        </p:txBody>
      </p:sp>
      <p:sp>
        <p:nvSpPr>
          <p:cNvPr id="3" name="Rezervirano mjesto sadržaja 2"/>
          <p:cNvSpPr>
            <a:spLocks noGrp="1"/>
          </p:cNvSpPr>
          <p:nvPr>
            <p:ph idx="1"/>
          </p:nvPr>
        </p:nvSpPr>
        <p:spPr>
          <a:xfrm>
            <a:off x="457200" y="1537891"/>
            <a:ext cx="8229600" cy="2045494"/>
          </a:xfrm>
        </p:spPr>
        <p:txBody>
          <a:bodyPr/>
          <a:lstStyle/>
          <a:p>
            <a:pPr marL="0" indent="0">
              <a:buNone/>
            </a:pPr>
            <a:r>
              <a:rPr lang="pl-PL" dirty="0"/>
              <a:t>A. Čajeva. </a:t>
            </a:r>
          </a:p>
          <a:p>
            <a:pPr marL="0" indent="0">
              <a:buNone/>
            </a:pPr>
            <a:r>
              <a:rPr lang="pl-PL" dirty="0"/>
              <a:t>B. Osvježivača zraka.</a:t>
            </a:r>
          </a:p>
          <a:p>
            <a:pPr marL="0" indent="0">
              <a:buNone/>
            </a:pPr>
            <a:r>
              <a:rPr lang="pl-PL" dirty="0"/>
              <a:t>C. Pomagala za astmu.</a:t>
            </a:r>
          </a:p>
          <a:p>
            <a:endParaRPr lang="hr-HR" dirty="0"/>
          </a:p>
        </p:txBody>
      </p:sp>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
        <p:nvSpPr>
          <p:cNvPr id="5" name="Rectangle 4"/>
          <p:cNvSpPr>
            <a:spLocks noChangeArrowheads="1"/>
          </p:cNvSpPr>
          <p:nvPr/>
        </p:nvSpPr>
        <p:spPr bwMode="auto">
          <a:xfrm>
            <a:off x="457200" y="3551223"/>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6" name="Rectangle 6"/>
          <p:cNvSpPr>
            <a:spLocks noChangeArrowheads="1"/>
          </p:cNvSpPr>
          <p:nvPr/>
        </p:nvSpPr>
        <p:spPr bwMode="auto">
          <a:xfrm>
            <a:off x="457200" y="3964993"/>
            <a:ext cx="3213100"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B. Osvježivača zraka.</a:t>
            </a:r>
            <a:endParaRPr lang="en-GB" sz="2400" dirty="0">
              <a:solidFill>
                <a:schemeClr val="accent5">
                  <a:lumMod val="50000"/>
                </a:schemeClr>
              </a:solidFill>
              <a:latin typeface="+mn-lt"/>
              <a:cs typeface="+mn-cs"/>
            </a:endParaRPr>
          </a:p>
        </p:txBody>
      </p:sp>
      <p:sp>
        <p:nvSpPr>
          <p:cNvPr id="7" name="Rectangle 5"/>
          <p:cNvSpPr>
            <a:spLocks noChangeArrowheads="1"/>
          </p:cNvSpPr>
          <p:nvPr/>
        </p:nvSpPr>
        <p:spPr bwMode="auto">
          <a:xfrm>
            <a:off x="457200" y="4394794"/>
            <a:ext cx="8280400" cy="1923604"/>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just">
              <a:defRPr/>
            </a:pPr>
            <a:r>
              <a:rPr lang="hr-HR" sz="1700" dirty="0">
                <a:solidFill>
                  <a:schemeClr val="bg1"/>
                </a:solidFill>
              </a:rPr>
              <a:t>Smjese začinskog bilja s deklaracijom osvježivača prostora, koje se mogu kupiti na kiosku ili naručiti preko Interneta, novi su oblik droga. Iznimno su opasne jer izazivaju ovisnost kao i klasične droge, a deklariraju se kao bezopasna sredstva egzotičnog mirisa. Najčešće se konzumiraju u kombinaciji s duhanom te nerijetko izazivaju halucinacije. Pogledajte prilog Hrvatske radiotelevizije o smrtnoj posljedici konzumiranja sintetskih droga na http://vijesti.hrt.hr/272770/video-sintetske-droge-pod-krinkom-osvjezivaca-ubijaju. </a:t>
            </a:r>
          </a:p>
        </p:txBody>
      </p:sp>
    </p:spTree>
    <p:extLst>
      <p:ext uri="{BB962C8B-B14F-4D97-AF65-F5344CB8AC3E}">
        <p14:creationId xmlns:p14="http://schemas.microsoft.com/office/powerpoint/2010/main" val="258157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z="3600" b="1" dirty="0"/>
              <a:t>15. Ovisnost o drogi može se pojaviti u bilo kojoj dobi. </a:t>
            </a:r>
            <a:r>
              <a:rPr lang="hr-HR" sz="3600" b="1" dirty="0">
                <a:solidFill>
                  <a:srgbClr val="31859C"/>
                </a:solidFill>
              </a:rPr>
              <a:t>(2 boda)</a:t>
            </a:r>
          </a:p>
        </p:txBody>
      </p:sp>
      <p:sp>
        <p:nvSpPr>
          <p:cNvPr id="3" name="Rezervirano mjesto sadržaja 2"/>
          <p:cNvSpPr>
            <a:spLocks noGrp="1"/>
          </p:cNvSpPr>
          <p:nvPr>
            <p:ph idx="1"/>
          </p:nvPr>
        </p:nvSpPr>
        <p:spPr>
          <a:xfrm>
            <a:off x="496887" y="1879601"/>
            <a:ext cx="3287713" cy="1282700"/>
          </a:xfrm>
        </p:spPr>
        <p:txBody>
          <a:bodyPr/>
          <a:lstStyle/>
          <a:p>
            <a:pPr marL="514350" indent="-514350" eaLnBrk="1" hangingPunct="1">
              <a:buFont typeface="Calibri" pitchFamily="34" charset="0"/>
              <a:buAutoNum type="alphaUcPeriod"/>
            </a:pPr>
            <a:r>
              <a:rPr lang="hr-HR" altLang="sr-Latn-RS" dirty="0"/>
              <a:t>Točno.</a:t>
            </a:r>
          </a:p>
          <a:p>
            <a:pPr marL="514350" indent="-514350" eaLnBrk="1" hangingPunct="1">
              <a:buFont typeface="Calibri" pitchFamily="34" charset="0"/>
              <a:buAutoNum type="alphaUcPeriod"/>
            </a:pPr>
            <a:r>
              <a:rPr lang="hr-HR" altLang="sr-Latn-RS" dirty="0"/>
              <a:t>Netočno.</a:t>
            </a:r>
          </a:p>
          <a:p>
            <a:pPr marL="0" indent="0">
              <a:buNone/>
            </a:pPr>
            <a:endParaRPr lang="hr-HR" dirty="0"/>
          </a:p>
        </p:txBody>
      </p:sp>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
        <p:nvSpPr>
          <p:cNvPr id="5" name="Rectangle 4"/>
          <p:cNvSpPr>
            <a:spLocks noChangeArrowheads="1"/>
          </p:cNvSpPr>
          <p:nvPr/>
        </p:nvSpPr>
        <p:spPr bwMode="auto">
          <a:xfrm>
            <a:off x="457200" y="3645694"/>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6" name="Rectangle 6"/>
          <p:cNvSpPr>
            <a:spLocks noChangeArrowheads="1"/>
          </p:cNvSpPr>
          <p:nvPr/>
        </p:nvSpPr>
        <p:spPr bwMode="auto">
          <a:xfrm>
            <a:off x="496887" y="4160742"/>
            <a:ext cx="1676400"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A. Točno.</a:t>
            </a:r>
            <a:endParaRPr lang="en-GB" sz="2400" dirty="0">
              <a:solidFill>
                <a:schemeClr val="accent5">
                  <a:lumMod val="50000"/>
                </a:schemeClr>
              </a:solidFill>
              <a:latin typeface="+mn-lt"/>
              <a:cs typeface="+mn-cs"/>
            </a:endParaRPr>
          </a:p>
        </p:txBody>
      </p:sp>
      <p:sp>
        <p:nvSpPr>
          <p:cNvPr id="8" name="Rectangle 5"/>
          <p:cNvSpPr>
            <a:spLocks noChangeArrowheads="1"/>
          </p:cNvSpPr>
          <p:nvPr/>
        </p:nvSpPr>
        <p:spPr bwMode="auto">
          <a:xfrm>
            <a:off x="496887" y="4919663"/>
            <a:ext cx="8280400" cy="1015663"/>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just">
              <a:defRPr/>
            </a:pPr>
            <a:r>
              <a:rPr lang="vi-VN" sz="2000" dirty="0">
                <a:solidFill>
                  <a:schemeClr val="bg1"/>
                </a:solidFill>
              </a:rPr>
              <a:t>Ovisnost se može dogoditi u bilo kojoj dobi. Čak i </a:t>
            </a:r>
            <a:r>
              <a:rPr lang="hr-HR" sz="2000" dirty="0">
                <a:solidFill>
                  <a:schemeClr val="bg1"/>
                </a:solidFill>
              </a:rPr>
              <a:t>fetus (dijete koje je još u utrobi majke) </a:t>
            </a:r>
            <a:r>
              <a:rPr lang="vi-VN" sz="2000" dirty="0">
                <a:solidFill>
                  <a:schemeClr val="bg1"/>
                </a:solidFill>
              </a:rPr>
              <a:t>mogu postati ovisnici zbog ovisnosti njihove majke. Droge utječu na nerođeno dijete jednako kao na majku ili čak</a:t>
            </a:r>
            <a:r>
              <a:rPr lang="hr-HR" sz="2000" dirty="0">
                <a:solidFill>
                  <a:schemeClr val="bg1"/>
                </a:solidFill>
              </a:rPr>
              <a:t> i</a:t>
            </a:r>
            <a:r>
              <a:rPr lang="vi-VN" sz="2000" dirty="0">
                <a:solidFill>
                  <a:schemeClr val="bg1"/>
                </a:solidFill>
              </a:rPr>
              <a:t> više. </a:t>
            </a:r>
            <a:endParaRPr lang="hr-HR" sz="2000" dirty="0">
              <a:solidFill>
                <a:schemeClr val="bg1"/>
              </a:solidFill>
            </a:endParaRPr>
          </a:p>
        </p:txBody>
      </p:sp>
    </p:spTree>
    <p:extLst>
      <p:ext uri="{BB962C8B-B14F-4D97-AF65-F5344CB8AC3E}">
        <p14:creationId xmlns:p14="http://schemas.microsoft.com/office/powerpoint/2010/main" val="166347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a:t>16. Tinejdžeri su skloni eksperimentiranju s drogom, najčešće zbog: </a:t>
            </a:r>
            <a:r>
              <a:rPr lang="hr-HR" sz="3200" b="1" dirty="0">
                <a:solidFill>
                  <a:srgbClr val="31859C"/>
                </a:solidFill>
              </a:rPr>
              <a:t>(1 bod)</a:t>
            </a:r>
          </a:p>
        </p:txBody>
      </p:sp>
      <p:sp>
        <p:nvSpPr>
          <p:cNvPr id="3" name="Rezervirano mjesto sadržaja 2"/>
          <p:cNvSpPr>
            <a:spLocks noGrp="1"/>
          </p:cNvSpPr>
          <p:nvPr>
            <p:ph idx="1"/>
          </p:nvPr>
        </p:nvSpPr>
        <p:spPr>
          <a:xfrm>
            <a:off x="457200" y="1600201"/>
            <a:ext cx="3683000" cy="1943099"/>
          </a:xfrm>
        </p:spPr>
        <p:txBody>
          <a:bodyPr>
            <a:noAutofit/>
          </a:bodyPr>
          <a:lstStyle/>
          <a:p>
            <a:pPr algn="just">
              <a:buNone/>
            </a:pPr>
            <a:r>
              <a:rPr lang="hr-HR" sz="3000" dirty="0"/>
              <a:t>A. Stresa.</a:t>
            </a:r>
          </a:p>
          <a:p>
            <a:pPr algn="just">
              <a:buNone/>
            </a:pPr>
            <a:r>
              <a:rPr lang="hr-HR" sz="3000" dirty="0"/>
              <a:t>B. Depresije.</a:t>
            </a:r>
          </a:p>
          <a:p>
            <a:pPr algn="just">
              <a:buNone/>
            </a:pPr>
            <a:r>
              <a:rPr lang="hr-HR" sz="3000" dirty="0"/>
              <a:t>C. Pritiska vršnjaka.</a:t>
            </a:r>
          </a:p>
          <a:p>
            <a:pPr algn="just">
              <a:buNone/>
            </a:pPr>
            <a:endParaRPr lang="hr-HR" sz="3000" dirty="0"/>
          </a:p>
          <a:p>
            <a:pPr algn="just">
              <a:buNone/>
            </a:pPr>
            <a:endParaRPr lang="hr-HR" sz="3000" dirty="0"/>
          </a:p>
        </p:txBody>
      </p:sp>
      <p:sp>
        <p:nvSpPr>
          <p:cNvPr id="4" name="Rectangle 5"/>
          <p:cNvSpPr>
            <a:spLocks noChangeArrowheads="1"/>
          </p:cNvSpPr>
          <p:nvPr/>
        </p:nvSpPr>
        <p:spPr bwMode="auto">
          <a:xfrm>
            <a:off x="496887" y="4919663"/>
            <a:ext cx="8280400" cy="132343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just">
              <a:defRPr/>
            </a:pPr>
            <a:r>
              <a:rPr lang="hr-HR" sz="2000" dirty="0">
                <a:solidFill>
                  <a:schemeClr val="bg1"/>
                </a:solidFill>
              </a:rPr>
              <a:t>Tinejdžeri su skloni eksperimentiranju drogama zbog snažnog utjecaja vršnjaka. Uvjerenje da ,,svi to rade’’ jedan je od razloga zbog čega započnu eksperimentirati sa sredstvima ovisnosti, dok u stvarnosti velika većina ne konzumira droge.</a:t>
            </a:r>
          </a:p>
        </p:txBody>
      </p:sp>
      <p:sp>
        <p:nvSpPr>
          <p:cNvPr id="5" name="Rectangle 4"/>
          <p:cNvSpPr>
            <a:spLocks noChangeArrowheads="1"/>
          </p:cNvSpPr>
          <p:nvPr/>
        </p:nvSpPr>
        <p:spPr bwMode="auto">
          <a:xfrm>
            <a:off x="457200" y="3645694"/>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6" name="Rectangle 6"/>
          <p:cNvSpPr>
            <a:spLocks noChangeArrowheads="1"/>
          </p:cNvSpPr>
          <p:nvPr/>
        </p:nvSpPr>
        <p:spPr bwMode="auto">
          <a:xfrm>
            <a:off x="496886" y="4160742"/>
            <a:ext cx="3465513"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C. Pritiska vršnjaka.</a:t>
            </a:r>
            <a:endParaRPr lang="en-GB" sz="2400" dirty="0">
              <a:solidFill>
                <a:schemeClr val="accent5">
                  <a:lumMod val="50000"/>
                </a:schemeClr>
              </a:solidFill>
              <a:latin typeface="+mn-lt"/>
              <a:cs typeface="+mn-cs"/>
            </a:endParaRPr>
          </a:p>
        </p:txBody>
      </p:sp>
    </p:spTree>
    <p:extLst>
      <p:ext uri="{BB962C8B-B14F-4D97-AF65-F5344CB8AC3E}">
        <p14:creationId xmlns:p14="http://schemas.microsoft.com/office/powerpoint/2010/main" val="22716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71450"/>
            <a:ext cx="8229600" cy="809625"/>
          </a:xfrm>
        </p:spPr>
        <p:txBody>
          <a:bodyPr/>
          <a:lstStyle/>
          <a:p>
            <a:pPr eaLnBrk="1" hangingPunct="1"/>
            <a:r>
              <a:rPr lang="hr-HR" altLang="sr-Latn-RS" sz="4000"/>
              <a:t>ZBRAJANJE BODOVA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0504132"/>
              </p:ext>
            </p:extLst>
          </p:nvPr>
        </p:nvGraphicFramePr>
        <p:xfrm>
          <a:off x="457200" y="1084263"/>
          <a:ext cx="8229600" cy="5167309"/>
        </p:xfrm>
        <a:graphic>
          <a:graphicData uri="http://schemas.openxmlformats.org/drawingml/2006/table">
            <a:tbl>
              <a:tblPr/>
              <a:tblGrid>
                <a:gridCol w="1041400">
                  <a:extLst>
                    <a:ext uri="{9D8B030D-6E8A-4147-A177-3AD203B41FA5}">
                      <a16:colId xmlns:a16="http://schemas.microsoft.com/office/drawing/2014/main" val="20000"/>
                    </a:ext>
                  </a:extLst>
                </a:gridCol>
                <a:gridCol w="1701800">
                  <a:extLst>
                    <a:ext uri="{9D8B030D-6E8A-4147-A177-3AD203B41FA5}">
                      <a16:colId xmlns:a16="http://schemas.microsoft.com/office/drawing/2014/main" val="20001"/>
                    </a:ext>
                  </a:extLst>
                </a:gridCol>
                <a:gridCol w="18923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41500">
                  <a:extLst>
                    <a:ext uri="{9D8B030D-6E8A-4147-A177-3AD203B41FA5}">
                      <a16:colId xmlns:a16="http://schemas.microsoft.com/office/drawing/2014/main" val="20004"/>
                    </a:ext>
                  </a:extLst>
                </a:gridCol>
              </a:tblGrid>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Red. br. pitanja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GRUPA 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a:ln>
                            <a:noFill/>
                          </a:ln>
                          <a:solidFill>
                            <a:srgbClr val="000000"/>
                          </a:solidFill>
                          <a:effectLst/>
                          <a:latin typeface="+mn-lt"/>
                          <a:ea typeface="ＭＳ Ｐゴシック" charset="-128"/>
                        </a:rPr>
                        <a:t>GRUPA B</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a:ln>
                            <a:noFill/>
                          </a:ln>
                          <a:solidFill>
                            <a:srgbClr val="000000"/>
                          </a:solidFill>
                          <a:effectLst/>
                          <a:latin typeface="+mn-lt"/>
                          <a:ea typeface="ＭＳ Ｐゴシック" charset="-128"/>
                        </a:rPr>
                        <a:t>GRUPA 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a:ln>
                            <a:noFill/>
                          </a:ln>
                          <a:solidFill>
                            <a:srgbClr val="000000"/>
                          </a:solidFill>
                          <a:effectLst/>
                          <a:latin typeface="+mn-lt"/>
                          <a:ea typeface="ＭＳ Ｐゴシック" charset="-128"/>
                        </a:rPr>
                        <a:t>GRUPA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dirty="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dirty="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dirty="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4.</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UKUPNO BODOVA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06376"/>
            <a:ext cx="8580438" cy="1343024"/>
          </a:xfrm>
        </p:spPr>
        <p:txBody>
          <a:bodyPr/>
          <a:lstStyle/>
          <a:p>
            <a:pPr eaLnBrk="1" hangingPunct="1">
              <a:defRPr/>
            </a:pPr>
            <a:r>
              <a:rPr lang="hr-HR" sz="3200" b="1" dirty="0">
                <a:solidFill>
                  <a:srgbClr val="C00000"/>
                </a:solidFill>
              </a:rPr>
              <a:t>Bonus pitanje</a:t>
            </a:r>
            <a:br>
              <a:rPr lang="hr-HR" sz="3000" b="1" dirty="0"/>
            </a:br>
            <a:r>
              <a:rPr lang="hr-HR" sz="3000" b="1" dirty="0"/>
              <a:t>17. Koji su simptomi predoziranja?</a:t>
            </a:r>
            <a:br>
              <a:rPr lang="hr-HR" sz="3000" b="1" dirty="0"/>
            </a:br>
            <a:r>
              <a:rPr lang="hr-HR" sz="3000" b="1" i="1" dirty="0"/>
              <a:t>(moguće je više odgovora) </a:t>
            </a:r>
            <a:r>
              <a:rPr lang="hr-HR" sz="3000" b="1" dirty="0">
                <a:solidFill>
                  <a:schemeClr val="accent5">
                    <a:lumMod val="75000"/>
                  </a:schemeClr>
                </a:solidFill>
              </a:rPr>
              <a:t>(3 boda)</a:t>
            </a:r>
            <a:endParaRPr lang="hr-HR" sz="3000" dirty="0"/>
          </a:p>
        </p:txBody>
      </p:sp>
      <p:sp>
        <p:nvSpPr>
          <p:cNvPr id="46083" name="Content Placeholder 2"/>
          <p:cNvSpPr>
            <a:spLocks noGrp="1"/>
          </p:cNvSpPr>
          <p:nvPr>
            <p:ph idx="1"/>
          </p:nvPr>
        </p:nvSpPr>
        <p:spPr>
          <a:xfrm>
            <a:off x="457200" y="1871663"/>
            <a:ext cx="8229600" cy="3716337"/>
          </a:xfrm>
        </p:spPr>
        <p:txBody>
          <a:bodyPr/>
          <a:lstStyle/>
          <a:p>
            <a:pPr marL="514350" indent="-514350" eaLnBrk="1" hangingPunct="1">
              <a:buFont typeface="Calibri" pitchFamily="34" charset="0"/>
              <a:buAutoNum type="alphaUcPeriod"/>
            </a:pPr>
            <a:r>
              <a:rPr lang="hr-HR" altLang="sr-Latn-RS" sz="2800" dirty="0"/>
              <a:t>Vrlo sporo disanje i prestanak disanja.</a:t>
            </a:r>
          </a:p>
          <a:p>
            <a:pPr marL="514350" indent="-514350" eaLnBrk="1" hangingPunct="1">
              <a:buFont typeface="Calibri" pitchFamily="34" charset="0"/>
              <a:buAutoNum type="alphaUcPeriod"/>
            </a:pPr>
            <a:r>
              <a:rPr lang="hr-HR" altLang="sr-Latn-RS" sz="2800" dirty="0"/>
              <a:t>Plava boja na usnama i vršcima prstiju.</a:t>
            </a:r>
          </a:p>
          <a:p>
            <a:pPr marL="514350" indent="-514350" eaLnBrk="1" hangingPunct="1">
              <a:buFont typeface="Calibri" pitchFamily="34" charset="0"/>
              <a:buAutoNum type="alphaUcPeriod"/>
            </a:pPr>
            <a:r>
              <a:rPr lang="hr-HR" altLang="sr-Latn-RS" sz="2800" dirty="0"/>
              <a:t>Pospanost, teško razbuđivanje.</a:t>
            </a:r>
          </a:p>
          <a:p>
            <a:pPr marL="514350" indent="-514350" eaLnBrk="1" hangingPunct="1">
              <a:buFont typeface="Calibri" pitchFamily="34" charset="0"/>
              <a:buAutoNum type="alphaUcPeriod"/>
            </a:pPr>
            <a:r>
              <a:rPr lang="hr-HR" altLang="sr-Latn-RS" sz="2800" dirty="0"/>
              <a:t>Poremećaj svijesti do gubitka svijesti (koma).</a:t>
            </a:r>
          </a:p>
          <a:p>
            <a:pPr marL="514350" indent="-514350" eaLnBrk="1" hangingPunct="1">
              <a:buFont typeface="Calibri" pitchFamily="34" charset="0"/>
              <a:buAutoNum type="alphaUcPeriod"/>
            </a:pPr>
            <a:r>
              <a:rPr lang="hr-HR" altLang="sr-Latn-RS" sz="2800" dirty="0"/>
              <a:t>Gubitak snage.</a:t>
            </a:r>
          </a:p>
          <a:p>
            <a:pPr marL="514350" indent="-514350" eaLnBrk="1" hangingPunct="1">
              <a:buFont typeface="Calibri" pitchFamily="34" charset="0"/>
              <a:buAutoNum type="alphaUcPeriod"/>
            </a:pPr>
            <a:r>
              <a:rPr lang="hr-HR" altLang="sr-Latn-RS" sz="2800" dirty="0"/>
              <a:t>Hladna i vlažna koža.</a:t>
            </a:r>
          </a:p>
          <a:p>
            <a:pPr marL="514350" indent="-514350" eaLnBrk="1" hangingPunct="1">
              <a:buFont typeface="Calibri" pitchFamily="34" charset="0"/>
              <a:buAutoNum type="alphaUcPeriod"/>
            </a:pPr>
            <a:r>
              <a:rPr lang="hr-HR" altLang="sr-Latn-RS" sz="2800" dirty="0"/>
              <a:t>Usporeni otkucaji srca i niski krvni tlak.</a:t>
            </a:r>
          </a:p>
          <a:p>
            <a:pPr marL="514350" indent="-514350" eaLnBrk="1" hangingPunct="1">
              <a:buFont typeface="Calibri" pitchFamily="34" charset="0"/>
              <a:buAutoNum type="alphaUcPeriod"/>
            </a:pPr>
            <a:r>
              <a:rPr lang="hr-HR" altLang="sr-Latn-RS" sz="2800" dirty="0"/>
              <a:t>Sve navedeno.</a:t>
            </a:r>
          </a:p>
          <a:p>
            <a:pPr marL="514350" indent="-514350" eaLnBrk="1" hangingPunct="1">
              <a:buFont typeface="Calibri" pitchFamily="34" charset="0"/>
              <a:buAutoNum type="alphaUcPeriod"/>
            </a:pPr>
            <a:endParaRPr lang="hr-HR" altLang="sr-Latn-RS" sz="2800" dirty="0"/>
          </a:p>
        </p:txBody>
      </p:sp>
      <p:sp>
        <p:nvSpPr>
          <p:cNvPr id="5" name="Rectangle 4"/>
          <p:cNvSpPr>
            <a:spLocks noChangeArrowheads="1"/>
          </p:cNvSpPr>
          <p:nvPr/>
        </p:nvSpPr>
        <p:spPr bwMode="auto">
          <a:xfrm>
            <a:off x="673098" y="5921325"/>
            <a:ext cx="2666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3124200" y="5936901"/>
            <a:ext cx="5439569" cy="46166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Sve navedeno.</a:t>
            </a:r>
            <a:endParaRPr lang="en-GB" sz="2400" dirty="0">
              <a:solidFill>
                <a:schemeClr val="accent5">
                  <a:lumMod val="50000"/>
                </a:schemeClr>
              </a:solidFill>
              <a:latin typeface="+mn-lt"/>
              <a:cs typeface="+mn-cs"/>
            </a:endParaRP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pic>
        <p:nvPicPr>
          <p:cNvPr id="1025" name="Picture 1" descr="http://www.udrugaterra.hr/img/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2171700"/>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200660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itchFamily="34" charset="0"/>
                <a:cs typeface="Arial" pitchFamily="34" charset="0"/>
              </a:rPr>
            </a:br>
            <a:endParaRPr kumimoji="0" lang="sr-Latn-RS" altLang="sr-Latn-R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4688" y="2433638"/>
            <a:ext cx="8016875" cy="196850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31746" name="Title 1"/>
          <p:cNvSpPr>
            <a:spLocks noGrp="1"/>
          </p:cNvSpPr>
          <p:nvPr>
            <p:ph type="title"/>
          </p:nvPr>
        </p:nvSpPr>
        <p:spPr>
          <a:xfrm>
            <a:off x="1758950" y="2846388"/>
            <a:ext cx="5775325" cy="1143000"/>
          </a:xfrm>
        </p:spPr>
        <p:txBody>
          <a:bodyPr/>
          <a:lstStyle/>
          <a:p>
            <a:pPr eaLnBrk="1" hangingPunct="1"/>
            <a:r>
              <a:rPr lang="hr-HR" altLang="sr-Latn-RS" sz="4000" dirty="0">
                <a:solidFill>
                  <a:schemeClr val="bg1"/>
                </a:solidFill>
              </a:rPr>
              <a:t>NAJVIŠE BODOVA OSVOJILA JE </a:t>
            </a:r>
            <a:r>
              <a:rPr lang="hr-HR" altLang="sr-Latn-RS" sz="4000" dirty="0" err="1">
                <a:solidFill>
                  <a:schemeClr val="bg1"/>
                </a:solidFill>
              </a:rPr>
              <a:t>GRUPA..</a:t>
            </a:r>
            <a:r>
              <a:rPr lang="hr-HR" altLang="sr-Latn-RS" sz="4000" dirty="0">
                <a:solidFill>
                  <a:schemeClr val="bg1"/>
                </a:solidFill>
              </a:rPr>
              <a:t>.</a:t>
            </a: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7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
        <p:nvSpPr>
          <p:cNvPr id="5" name="Rectangle 8"/>
          <p:cNvSpPr>
            <a:spLocks noGrp="1"/>
          </p:cNvSpPr>
          <p:nvPr>
            <p:ph idx="1"/>
          </p:nvPr>
        </p:nvSpPr>
        <p:spPr>
          <a:xfrm>
            <a:off x="457200" y="673100"/>
            <a:ext cx="8229600" cy="568325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indent="0" algn="ctr">
              <a:buNone/>
            </a:pPr>
            <a:r>
              <a:rPr lang="hr-HR" sz="4000" b="1" dirty="0"/>
              <a:t>ZAPAMTI!</a:t>
            </a:r>
          </a:p>
          <a:p>
            <a:pPr marL="0" indent="0" algn="ctr">
              <a:buNone/>
            </a:pPr>
            <a:r>
              <a:rPr lang="hr-HR" sz="4000" b="1" dirty="0"/>
              <a:t>Kako postupiti u slučaju predoziranja?</a:t>
            </a:r>
            <a:endParaRPr lang="hr-HR" sz="1600" dirty="0"/>
          </a:p>
          <a:p>
            <a:r>
              <a:rPr lang="vi-VN" sz="2000" dirty="0">
                <a:latin typeface="Arial" panose="020B0604020202020204" pitchFamily="34" charset="0"/>
                <a:cs typeface="Arial" panose="020B0604020202020204" pitchFamily="34" charset="0"/>
              </a:rPr>
              <a:t>Polegni osobu na pod!</a:t>
            </a:r>
          </a:p>
          <a:p>
            <a:pPr algn="just"/>
            <a:r>
              <a:rPr lang="vi-VN" sz="2000" dirty="0">
                <a:latin typeface="Arial" panose="020B0604020202020204" pitchFamily="34" charset="0"/>
                <a:cs typeface="Arial" panose="020B0604020202020204" pitchFamily="34" charset="0"/>
              </a:rPr>
              <a:t>Okreni je na bok i zabaci joj glavu prema natrag</a:t>
            </a:r>
            <a:r>
              <a:rPr lang="hr-HR" sz="2000" dirty="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To će joj </a:t>
            </a:r>
            <a:r>
              <a:rPr lang="hr-HR" sz="2000" dirty="0">
                <a:latin typeface="Arial" panose="020B0604020202020204" pitchFamily="34" charset="0"/>
                <a:cs typeface="Arial" panose="020B0604020202020204" pitchFamily="34" charset="0"/>
              </a:rPr>
              <a:t>o</a:t>
            </a:r>
            <a:r>
              <a:rPr lang="vi-VN" sz="2000" dirty="0">
                <a:latin typeface="Arial" panose="020B0604020202020204" pitchFamily="34" charset="0"/>
                <a:cs typeface="Arial" panose="020B0604020202020204" pitchFamily="34" charset="0"/>
              </a:rPr>
              <a:t>lakš</a:t>
            </a:r>
            <a:r>
              <a:rPr lang="hr-HR" sz="2000" dirty="0" err="1">
                <a:latin typeface="Arial" panose="020B0604020202020204" pitchFamily="34" charset="0"/>
                <a:cs typeface="Arial" panose="020B0604020202020204" pitchFamily="34" charset="0"/>
              </a:rPr>
              <a:t>ati</a:t>
            </a:r>
            <a:r>
              <a:rPr lang="vi-VN" sz="2000" dirty="0">
                <a:latin typeface="Arial" panose="020B0604020202020204" pitchFamily="34" charset="0"/>
                <a:cs typeface="Arial" panose="020B0604020202020204" pitchFamily="34" charset="0"/>
              </a:rPr>
              <a:t> disanje, a u slučaju povraćanja spriječiti da sadržaj iz usne šupljine uđe u pluća i prouzroči gušenje.</a:t>
            </a:r>
          </a:p>
          <a:p>
            <a:pPr algn="just"/>
            <a:r>
              <a:rPr lang="vi-VN"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NAZOVI HITNU POMOĆ </a:t>
            </a:r>
            <a:r>
              <a:rPr lang="vi-VN" sz="2000" dirty="0">
                <a:latin typeface="Arial" panose="020B0604020202020204" pitchFamily="34" charset="0"/>
                <a:cs typeface="Arial" panose="020B0604020202020204" pitchFamily="34" charset="0"/>
              </a:rPr>
              <a:t>– tel: </a:t>
            </a:r>
            <a:r>
              <a:rPr lang="hr-H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vi-VN"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94</a:t>
            </a:r>
            <a:r>
              <a:rPr lang="hr-H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ili </a:t>
            </a:r>
            <a:r>
              <a:rPr lang="hr-HR"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112</a:t>
            </a:r>
            <a:r>
              <a:rPr lang="hr-HR" sz="2000" dirty="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p>
            <a:pPr algn="just"/>
            <a:r>
              <a:rPr lang="vi-VN" sz="2000" dirty="0">
                <a:latin typeface="Arial" panose="020B0604020202020204" pitchFamily="34" charset="0"/>
                <a:cs typeface="Arial" panose="020B0604020202020204" pitchFamily="34" charset="0"/>
              </a:rPr>
              <a:t>Ne puštaj osobu samu! Ako je moraš ostaviti, osobi bez svijesti osiguraj meki oslonac podmetnut pod leđa kako bi ostala u bočnom položaju</a:t>
            </a:r>
            <a:r>
              <a:rPr lang="hr-HR" sz="2000" dirty="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a:p>
            <a:pPr algn="just"/>
            <a:r>
              <a:rPr lang="vi-VN" sz="2000" dirty="0">
                <a:latin typeface="Arial" panose="020B0604020202020204" pitchFamily="34" charset="0"/>
                <a:cs typeface="Arial" panose="020B0604020202020204" pitchFamily="34" charset="0"/>
              </a:rPr>
              <a:t>Ako NE DIŠE, pristupi umjetnom disanju usta na usta.</a:t>
            </a:r>
          </a:p>
          <a:p>
            <a:pPr algn="just"/>
            <a:r>
              <a:rPr lang="vi-VN" sz="2000" dirty="0">
                <a:latin typeface="Arial" panose="020B0604020202020204" pitchFamily="34" charset="0"/>
                <a:cs typeface="Arial" panose="020B0604020202020204" pitchFamily="34" charset="0"/>
              </a:rPr>
              <a:t>Ako možeš, obavijesti liječnika hitne pomoći o vrsti droge kojom se osoba predozirala. To joj može spasiti život!</a:t>
            </a:r>
          </a:p>
        </p:txBody>
      </p:sp>
    </p:spTree>
    <p:extLst>
      <p:ext uri="{BB962C8B-B14F-4D97-AF65-F5344CB8AC3E}">
        <p14:creationId xmlns:p14="http://schemas.microsoft.com/office/powerpoint/2010/main" val="34171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1"/>
            <a:ext cx="8229600" cy="1970843"/>
          </a:xfrm>
        </p:spPr>
        <p:txBody>
          <a:bodyPr/>
          <a:lstStyle/>
          <a:p>
            <a:r>
              <a:rPr lang="hr-HR" sz="3200" b="1" dirty="0">
                <a:solidFill>
                  <a:srgbClr val="C00000"/>
                </a:solidFill>
              </a:rPr>
              <a:t>Za raspravu na satu koju vodi nastavnik/ stručni suradnik u školi:</a:t>
            </a:r>
            <a:br>
              <a:rPr lang="hr-HR" sz="3200" b="1" dirty="0">
                <a:solidFill>
                  <a:srgbClr val="C00000"/>
                </a:solidFill>
              </a:rPr>
            </a:br>
            <a:r>
              <a:rPr lang="hr-HR" sz="2800" b="1" dirty="0"/>
              <a:t>Doznaješ da tvoj dobar prijatelj već neko vrijeme puši marihuanu. Što činiš?</a:t>
            </a:r>
            <a:endParaRPr lang="en-US" sz="2800" b="1" dirty="0">
              <a:solidFill>
                <a:srgbClr val="C00000"/>
              </a:solidFill>
            </a:endParaRPr>
          </a:p>
        </p:txBody>
      </p:sp>
      <p:sp>
        <p:nvSpPr>
          <p:cNvPr id="3" name="Rezervirano mjesto sadržaja 2"/>
          <p:cNvSpPr>
            <a:spLocks noGrp="1"/>
          </p:cNvSpPr>
          <p:nvPr>
            <p:ph idx="1"/>
          </p:nvPr>
        </p:nvSpPr>
        <p:spPr>
          <a:xfrm>
            <a:off x="457200" y="1841500"/>
            <a:ext cx="8483600" cy="4514850"/>
          </a:xfrm>
        </p:spPr>
        <p:txBody>
          <a:bodyPr/>
          <a:lstStyle/>
          <a:p>
            <a:pPr marL="0" indent="0" algn="just">
              <a:buNone/>
            </a:pPr>
            <a:r>
              <a:rPr lang="hr-HR" sz="2400" dirty="0"/>
              <a:t>A. Uzimaš marihuanu i ti kako ne bi bio različit od njega. Dobro je da prijatelji imaju zajedničke interese. </a:t>
            </a:r>
          </a:p>
          <a:p>
            <a:pPr marL="0" indent="0" algn="just">
              <a:buNone/>
            </a:pPr>
            <a:r>
              <a:rPr lang="hr-HR" sz="2400" dirty="0"/>
              <a:t>B. Razgovaraš s njegovim roditeljima i razrednikom. Kažeš im što si doznao i da se bojiš za zdravlje svog prijatelja.</a:t>
            </a:r>
          </a:p>
          <a:p>
            <a:pPr marL="0" indent="0" algn="just">
              <a:buNone/>
            </a:pPr>
            <a:r>
              <a:rPr lang="hr-HR" sz="2400" dirty="0"/>
              <a:t>C. Prestaneš se družiti s njim. Ne želiš imati posla s njim dok god se bavi nezakonitim aktivnostima.</a:t>
            </a:r>
          </a:p>
          <a:p>
            <a:pPr marL="0" indent="0" algn="just">
              <a:buNone/>
            </a:pPr>
            <a:r>
              <a:rPr lang="hr-HR" sz="2400" dirty="0"/>
              <a:t>D. Razgovaraš s prijateljem. Podsjetiš ga na zdravstvene posljedice uzimanja marihuane o kojima ste učili. Kažeš mu da ti je važan i da bi želio da pazi na sebe i svoje zdravlje. Ponudiš mu svoju pomoć i podršku ukoliko se odluči potražiti pomoć stručne osobe.</a:t>
            </a:r>
          </a:p>
          <a:p>
            <a:pPr marL="0" indent="0">
              <a:buNone/>
            </a:pPr>
            <a:r>
              <a:rPr lang="hr-HR" sz="2400" dirty="0"/>
              <a:t>E. drugo:__________________________________________</a:t>
            </a:r>
            <a:endParaRPr lang="en-US" dirty="0"/>
          </a:p>
        </p:txBody>
      </p:sp>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Tree>
    <p:extLst>
      <p:ext uri="{BB962C8B-B14F-4D97-AF65-F5344CB8AC3E}">
        <p14:creationId xmlns:p14="http://schemas.microsoft.com/office/powerpoint/2010/main" val="24442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788" y="1176338"/>
            <a:ext cx="8016875" cy="196850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5" name="TextBox 4"/>
          <p:cNvSpPr txBox="1">
            <a:spLocks noChangeArrowheads="1"/>
          </p:cNvSpPr>
          <p:nvPr/>
        </p:nvSpPr>
        <p:spPr bwMode="auto">
          <a:xfrm>
            <a:off x="374650" y="568325"/>
            <a:ext cx="8493125" cy="2400657"/>
          </a:xfrm>
          <a:prstGeom prst="rect">
            <a:avLst/>
          </a:prstGeom>
          <a:noFill/>
          <a:ln w="9525">
            <a:noFill/>
            <a:miter lim="800000"/>
            <a:headEnd/>
            <a:tailEnd/>
          </a:ln>
        </p:spPr>
        <p:txBody>
          <a:bodyPr>
            <a:spAutoFit/>
          </a:bodyPr>
          <a:lstStyle/>
          <a:p>
            <a:pPr algn="ctr">
              <a:defRPr/>
            </a:pPr>
            <a:endParaRPr lang="hr-HR" sz="3800" dirty="0">
              <a:solidFill>
                <a:schemeClr val="bg1"/>
              </a:solidFill>
              <a:latin typeface="+mn-lt"/>
              <a:cs typeface="+mn-cs"/>
            </a:endParaRPr>
          </a:p>
          <a:p>
            <a:pPr algn="ctr">
              <a:defRPr/>
            </a:pPr>
            <a:r>
              <a:rPr lang="hr-HR" sz="2800" dirty="0">
                <a:solidFill>
                  <a:schemeClr val="bg1"/>
                </a:solidFill>
                <a:latin typeface="+mn-lt"/>
                <a:cs typeface="+mn-cs"/>
              </a:rPr>
              <a:t>Za više informacija o ovisnostima i drugim aktivnostima Pragme pogledajte </a:t>
            </a:r>
            <a:r>
              <a:rPr lang="hr-HR" sz="2800" dirty="0" err="1">
                <a:solidFill>
                  <a:srgbClr val="FFFF00"/>
                </a:solidFill>
                <a:latin typeface="+mn-lt"/>
                <a:cs typeface="+mn-cs"/>
              </a:rPr>
              <a:t>www.udruga</a:t>
            </a:r>
            <a:r>
              <a:rPr lang="hr-HR" sz="2800" dirty="0">
                <a:solidFill>
                  <a:srgbClr val="FFFF00"/>
                </a:solidFill>
                <a:latin typeface="+mn-lt"/>
                <a:cs typeface="+mn-cs"/>
              </a:rPr>
              <a:t>-</a:t>
            </a:r>
            <a:r>
              <a:rPr lang="hr-HR" sz="2800" dirty="0" err="1">
                <a:solidFill>
                  <a:srgbClr val="FFFF00"/>
                </a:solidFill>
                <a:latin typeface="+mn-lt"/>
                <a:cs typeface="+mn-cs"/>
              </a:rPr>
              <a:t>pragma.hr</a:t>
            </a:r>
            <a:r>
              <a:rPr lang="hr-HR" sz="2800" dirty="0">
                <a:solidFill>
                  <a:schemeClr val="bg1"/>
                </a:solidFill>
                <a:latin typeface="+mn-lt"/>
                <a:cs typeface="+mn-cs"/>
              </a:rPr>
              <a:t> </a:t>
            </a:r>
          </a:p>
          <a:p>
            <a:pPr algn="ctr">
              <a:defRPr/>
            </a:pPr>
            <a:r>
              <a:rPr lang="hr-HR" sz="2800" dirty="0">
                <a:solidFill>
                  <a:schemeClr val="bg1"/>
                </a:solidFill>
                <a:latin typeface="+mn-lt"/>
                <a:cs typeface="+mn-cs"/>
              </a:rPr>
              <a:t>ili Facebook stranicu</a:t>
            </a:r>
          </a:p>
          <a:p>
            <a:pPr algn="ctr">
              <a:defRPr/>
            </a:pPr>
            <a:r>
              <a:rPr lang="hr-HR" sz="2800" dirty="0">
                <a:solidFill>
                  <a:schemeClr val="bg1"/>
                </a:solidFill>
                <a:latin typeface="+mn-lt"/>
                <a:cs typeface="+mn-cs"/>
              </a:rPr>
              <a:t> </a:t>
            </a:r>
            <a:r>
              <a:rPr lang="hr-HR" sz="2800" dirty="0">
                <a:solidFill>
                  <a:srgbClr val="FFFF00"/>
                </a:solidFill>
                <a:latin typeface="+mn-lt"/>
                <a:cs typeface="+mn-cs"/>
              </a:rPr>
              <a:t>www.facebook.com/udrugapragma</a:t>
            </a: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
        <p:nvSpPr>
          <p:cNvPr id="6" name="Rectangle 5"/>
          <p:cNvSpPr/>
          <p:nvPr/>
        </p:nvSpPr>
        <p:spPr>
          <a:xfrm>
            <a:off x="612775" y="3856038"/>
            <a:ext cx="8016875" cy="1968500"/>
          </a:xfrm>
          <a:prstGeom prst="rect">
            <a:avLst/>
          </a:prstGeom>
          <a:solidFill>
            <a:schemeClr val="accent2">
              <a:alpha val="74902"/>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hr-HR" sz="2800" dirty="0"/>
              <a:t>Molimo nastavnike ili stručne suradnike da popune kratki evaluacijski upitnik, dostupan na </a:t>
            </a:r>
            <a:r>
              <a:rPr lang="hr-HR" sz="2800" dirty="0">
                <a:solidFill>
                  <a:srgbClr val="FFFF00"/>
                </a:solidFill>
              </a:rPr>
              <a:t>https://goo.gl/forms/jwPCyayzRLqQusge2. </a:t>
            </a:r>
            <a:br>
              <a:rPr lang="hr-HR" sz="2800" dirty="0">
                <a:solidFill>
                  <a:srgbClr val="FFFF00"/>
                </a:solidFill>
              </a:rPr>
            </a:br>
            <a:r>
              <a:rPr lang="hr-HR" sz="2800" dirty="0">
                <a:solidFill>
                  <a:schemeClr val="bg1"/>
                </a:solidFill>
              </a:rPr>
              <a:t>Hvala!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199" y="357188"/>
            <a:ext cx="8229600" cy="1439862"/>
          </a:xfrm>
        </p:spPr>
        <p:txBody>
          <a:bodyPr/>
          <a:lstStyle/>
          <a:p>
            <a:pPr eaLnBrk="1" hangingPunct="1">
              <a:defRPr/>
            </a:pPr>
            <a:r>
              <a:rPr lang="hr-HR" sz="3600" b="1" dirty="0"/>
              <a:t>1. Mjesec borbe protiv ovisnosti obilježava se svake godine u razdoblju… </a:t>
            </a:r>
            <a:br>
              <a:rPr lang="hr-HR" sz="3600" b="1" dirty="0"/>
            </a:br>
            <a:r>
              <a:rPr lang="hr-HR" sz="3600" b="1" dirty="0">
                <a:solidFill>
                  <a:schemeClr val="accent5">
                    <a:lumMod val="75000"/>
                  </a:schemeClr>
                </a:solidFill>
              </a:rPr>
              <a:t>(1 bod)</a:t>
            </a:r>
            <a:r>
              <a:rPr lang="hr-HR" sz="3600" b="1" dirty="0"/>
              <a:t>:</a:t>
            </a:r>
            <a:endParaRPr lang="hr-HR" sz="4000" dirty="0"/>
          </a:p>
        </p:txBody>
      </p:sp>
      <p:sp>
        <p:nvSpPr>
          <p:cNvPr id="4099" name="Content Placeholder 2"/>
          <p:cNvSpPr>
            <a:spLocks noGrp="1"/>
          </p:cNvSpPr>
          <p:nvPr>
            <p:ph idx="1"/>
          </p:nvPr>
        </p:nvSpPr>
        <p:spPr>
          <a:xfrm>
            <a:off x="457199" y="2100263"/>
            <a:ext cx="8229600" cy="1836737"/>
          </a:xfrm>
        </p:spPr>
        <p:txBody>
          <a:bodyPr/>
          <a:lstStyle/>
          <a:p>
            <a:pPr marL="514350" indent="-514350" eaLnBrk="1" hangingPunct="1">
              <a:buFont typeface="Calibri" pitchFamily="34" charset="0"/>
              <a:buAutoNum type="alphaUcPeriod"/>
            </a:pPr>
            <a:r>
              <a:rPr lang="hr-HR" altLang="sr-Latn-RS" sz="3000" dirty="0"/>
              <a:t>Između 15. studenog i 15. prosinca.</a:t>
            </a:r>
          </a:p>
          <a:p>
            <a:pPr marL="514350" indent="-514350" eaLnBrk="1" hangingPunct="1">
              <a:buFont typeface="Calibri" pitchFamily="34" charset="0"/>
              <a:buAutoNum type="alphaUcPeriod"/>
            </a:pPr>
            <a:r>
              <a:rPr lang="hr-HR" altLang="sr-Latn-RS" sz="3000" dirty="0"/>
              <a:t>Između 25. travnja i 25. svibnja.</a:t>
            </a:r>
          </a:p>
          <a:p>
            <a:pPr marL="514350" indent="-514350" eaLnBrk="1" hangingPunct="1">
              <a:buFont typeface="Calibri" pitchFamily="34" charset="0"/>
              <a:buAutoNum type="alphaUcPeriod"/>
            </a:pPr>
            <a:r>
              <a:rPr lang="hr-HR" altLang="sr-Latn-RS" sz="3000" dirty="0"/>
              <a:t>Između 1. srpnja i 1. kolovoza.</a:t>
            </a:r>
          </a:p>
        </p:txBody>
      </p:sp>
      <p:sp>
        <p:nvSpPr>
          <p:cNvPr id="5" name="Rectangle 4"/>
          <p:cNvSpPr>
            <a:spLocks noChangeArrowheads="1"/>
          </p:cNvSpPr>
          <p:nvPr/>
        </p:nvSpPr>
        <p:spPr bwMode="auto">
          <a:xfrm>
            <a:off x="457199" y="3803968"/>
            <a:ext cx="8386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a:t>
            </a:r>
          </a:p>
        </p:txBody>
      </p:sp>
      <p:sp>
        <p:nvSpPr>
          <p:cNvPr id="2" name="Rezervirano mjesto podnožja 1"/>
          <p:cNvSpPr>
            <a:spLocks noGrp="1"/>
          </p:cNvSpPr>
          <p:nvPr>
            <p:ph type="ftr" sz="quarter" idx="11"/>
          </p:nvPr>
        </p:nvSpPr>
        <p:spPr/>
        <p:txBody>
          <a:bodyPr/>
          <a:lstStyle/>
          <a:p>
            <a:pPr>
              <a:defRPr/>
            </a:pPr>
            <a:r>
              <a:rPr lang="nb-NO" dirty="0"/>
              <a:t>© PRAGMA www.udruga-pragma.hr</a:t>
            </a:r>
            <a:endParaRPr lang="en-GB" dirty="0"/>
          </a:p>
        </p:txBody>
      </p:sp>
      <p:sp>
        <p:nvSpPr>
          <p:cNvPr id="9" name="Rectangle 8"/>
          <p:cNvSpPr>
            <a:spLocks noChangeArrowheads="1"/>
          </p:cNvSpPr>
          <p:nvPr/>
        </p:nvSpPr>
        <p:spPr bwMode="auto">
          <a:xfrm>
            <a:off x="378617" y="4715298"/>
            <a:ext cx="8386764" cy="1477328"/>
          </a:xfrm>
          <a:prstGeom prst="rect">
            <a:avLst/>
          </a:prstGeom>
          <a:solidFill>
            <a:schemeClr val="accent5">
              <a:lumMod val="75000"/>
            </a:schemeClr>
          </a:solidFill>
          <a:ln w="9525">
            <a:noFill/>
            <a:miter lim="800000"/>
            <a:headEnd/>
            <a:tailEnd/>
          </a:ln>
          <a:effectLst>
            <a:outerShdw dist="20000" dir="5400000" rotWithShape="0">
              <a:srgbClr val="808080">
                <a:alpha val="37999"/>
              </a:srgbClr>
            </a:outerShdw>
          </a:effectLst>
        </p:spPr>
        <p:txBody>
          <a:bodyPr wrap="square">
            <a:spAutoFit/>
          </a:bodyPr>
          <a:lstStyle/>
          <a:p>
            <a:pPr>
              <a:defRPr/>
            </a:pPr>
            <a:r>
              <a:rPr lang="hr-HR" dirty="0">
                <a:solidFill>
                  <a:schemeClr val="bg1"/>
                </a:solidFill>
                <a:latin typeface="Arial" panose="020B0604020202020204" pitchFamily="34" charset="0"/>
                <a:cs typeface="Arial" panose="020B0604020202020204" pitchFamily="34" charset="0"/>
              </a:rPr>
              <a:t>Mjesec borbe protiv ovisnosti obilježava se svake godine kako bi se povećala svijesti ljudi o problemu ovisnosti u Hrvatskoj i kako bi se potaknula šira javnost da sudjeluje u smanjivanju i iskorjenjivanju ovisnosti (ne samo stručnjaci). Više o Mjesecu možete pročitati na mrežnim stranicama Nastavnog zavoda za javno zdravstvo „dr. Andrija Štampar” http://bit.ly/2zZmQl0. </a:t>
            </a:r>
          </a:p>
        </p:txBody>
      </p:sp>
      <p:sp>
        <p:nvSpPr>
          <p:cNvPr id="3" name="TekstniOkvir 2"/>
          <p:cNvSpPr txBox="1"/>
          <p:nvPr/>
        </p:nvSpPr>
        <p:spPr>
          <a:xfrm>
            <a:off x="457199" y="4202161"/>
            <a:ext cx="7962900" cy="461665"/>
          </a:xfrm>
          <a:prstGeom prst="rect">
            <a:avLst/>
          </a:prstGeom>
          <a:noFill/>
        </p:spPr>
        <p:txBody>
          <a:bodyPr wrap="square" rtlCol="0">
            <a:spAutoFit/>
          </a:bodyPr>
          <a:lstStyle/>
          <a:p>
            <a:r>
              <a:rPr lang="hr-HR" altLang="sr-Latn-RS" sz="2400" dirty="0">
                <a:solidFill>
                  <a:srgbClr val="31859C"/>
                </a:solidFill>
                <a:latin typeface="+mn-lt"/>
              </a:rPr>
              <a:t>A. U razdoblju između 15. studenog i 15. prosinca svake godine</a:t>
            </a:r>
            <a:endParaRPr lang="en-GB" altLang="sr-Latn-R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0488"/>
            <a:ext cx="8229600" cy="1439862"/>
          </a:xfrm>
        </p:spPr>
        <p:txBody>
          <a:bodyPr/>
          <a:lstStyle/>
          <a:p>
            <a:pPr eaLnBrk="1" hangingPunct="1"/>
            <a:r>
              <a:rPr lang="hr-HR" altLang="sr-Latn-RS" sz="3600" b="1" dirty="0"/>
              <a:t>2. Koji od ponuđenih odgovora najbolje definira zdravlje </a:t>
            </a:r>
            <a:r>
              <a:rPr lang="hr-HR" altLang="sr-Latn-RS" sz="3600" b="1" dirty="0">
                <a:solidFill>
                  <a:srgbClr val="31859C"/>
                </a:solidFill>
              </a:rPr>
              <a:t>(2 boda)</a:t>
            </a:r>
            <a:r>
              <a:rPr lang="hr-HR" altLang="sr-Latn-RS" sz="3600" b="1" dirty="0"/>
              <a:t>:</a:t>
            </a:r>
            <a:endParaRPr lang="hr-HR" altLang="sr-Latn-RS" sz="4000" dirty="0"/>
          </a:p>
        </p:txBody>
      </p:sp>
      <p:sp>
        <p:nvSpPr>
          <p:cNvPr id="5123" name="Content Placeholder 2"/>
          <p:cNvSpPr>
            <a:spLocks noGrp="1"/>
          </p:cNvSpPr>
          <p:nvPr>
            <p:ph idx="1"/>
          </p:nvPr>
        </p:nvSpPr>
        <p:spPr>
          <a:xfrm>
            <a:off x="457200" y="1566863"/>
            <a:ext cx="8229600" cy="2463800"/>
          </a:xfrm>
        </p:spPr>
        <p:txBody>
          <a:bodyPr/>
          <a:lstStyle/>
          <a:p>
            <a:pPr marL="514350" indent="-514350" eaLnBrk="1" hangingPunct="1">
              <a:buFont typeface="Calibri" pitchFamily="34" charset="0"/>
              <a:buAutoNum type="alphaUcPeriod"/>
            </a:pPr>
            <a:r>
              <a:rPr lang="hr-HR" altLang="sr-Latn-RS" sz="3000" dirty="0"/>
              <a:t>Zdravlje je stanje tjelesnog blagostanja.</a:t>
            </a:r>
          </a:p>
          <a:p>
            <a:pPr marL="514350" indent="-514350" eaLnBrk="1" hangingPunct="1">
              <a:buFont typeface="Calibri" pitchFamily="34" charset="0"/>
              <a:buAutoNum type="alphaUcPeriod"/>
            </a:pPr>
            <a:r>
              <a:rPr lang="hr-HR" altLang="sr-Latn-RS" sz="3000" dirty="0"/>
              <a:t>Zdravlje je stanje tjelesnog, duševnog i socijalnog blagostanja.</a:t>
            </a:r>
          </a:p>
          <a:p>
            <a:pPr marL="514350" indent="-514350" eaLnBrk="1" hangingPunct="1">
              <a:buFont typeface="Calibri" pitchFamily="34" charset="0"/>
              <a:buAutoNum type="alphaUcPeriod"/>
            </a:pPr>
            <a:r>
              <a:rPr lang="hr-HR" altLang="sr-Latn-RS" sz="3000" dirty="0"/>
              <a:t>Zdravlje je odsustvo bolesti i iznemoglosti.</a:t>
            </a:r>
          </a:p>
        </p:txBody>
      </p:sp>
      <p:sp>
        <p:nvSpPr>
          <p:cNvPr id="5" name="Rectangle 4"/>
          <p:cNvSpPr>
            <a:spLocks noChangeArrowheads="1"/>
          </p:cNvSpPr>
          <p:nvPr/>
        </p:nvSpPr>
        <p:spPr bwMode="auto">
          <a:xfrm>
            <a:off x="457200" y="39465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4316413"/>
            <a:ext cx="8493125" cy="461962"/>
          </a:xfrm>
          <a:prstGeom prst="rect">
            <a:avLst/>
          </a:prstGeom>
          <a:noFill/>
          <a:ln w="9525">
            <a:noFill/>
            <a:miter lim="800000"/>
            <a:headEnd/>
            <a:tailEnd/>
          </a:ln>
        </p:spPr>
        <p:txBody>
          <a:bodyPr>
            <a:spAutoFit/>
          </a:bodyPr>
          <a:lstStyle/>
          <a:p>
            <a:pPr>
              <a:defRPr/>
            </a:pPr>
            <a:r>
              <a:rPr lang="hr-HR" sz="2400" dirty="0">
                <a:solidFill>
                  <a:srgbClr val="31859C"/>
                </a:solidFill>
                <a:latin typeface="+mn-lt"/>
                <a:cs typeface="+mn-cs"/>
              </a:rPr>
              <a:t>B. Zdravlje je stanje tjelesnog, duševnog i socijalnog blagostanja</a:t>
            </a:r>
            <a:r>
              <a:rPr lang="hr-HR" sz="2400" dirty="0">
                <a:solidFill>
                  <a:schemeClr val="accent5">
                    <a:lumMod val="50000"/>
                  </a:schemeClr>
                </a:solidFill>
                <a:latin typeface="+mn-lt"/>
                <a:cs typeface="+mn-cs"/>
              </a:rPr>
              <a:t>.</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4857750"/>
            <a:ext cx="8280400" cy="1477328"/>
          </a:xfrm>
          <a:prstGeom prst="rect">
            <a:avLst/>
          </a:prstGeom>
          <a:solidFill>
            <a:schemeClr val="accent5">
              <a:lumMod val="75000"/>
            </a:schemeClr>
          </a:solidFill>
          <a:ln w="9525">
            <a:noFill/>
            <a:miter lim="800000"/>
            <a:headEnd/>
            <a:tailEnd/>
          </a:ln>
          <a:effectLst>
            <a:outerShdw dist="20000" dir="5400000" rotWithShape="0">
              <a:srgbClr val="808080">
                <a:alpha val="37999"/>
              </a:srgbClr>
            </a:outerShdw>
          </a:effectLst>
        </p:spPr>
        <p:txBody>
          <a:bodyPr>
            <a:spAutoFit/>
          </a:bodyPr>
          <a:lstStyle/>
          <a:p>
            <a:pPr>
              <a:defRPr/>
            </a:pPr>
            <a:r>
              <a:rPr lang="hr-HR" dirty="0">
                <a:solidFill>
                  <a:schemeClr val="bg1"/>
                </a:solidFill>
                <a:latin typeface="Arial" panose="020B0604020202020204" pitchFamily="34" charset="0"/>
                <a:cs typeface="Arial" panose="020B0604020202020204" pitchFamily="34" charset="0"/>
              </a:rPr>
              <a:t>Prema definiciji Svjetske zdravstvene organizacije, zdravlje je stanje potpunog tjelesnog, duševnog i socijalnog blagostanja, a ne samo odsustvo bolesti i iznemoglosti. </a:t>
            </a:r>
            <a:r>
              <a:rPr lang="vi-VN" dirty="0">
                <a:solidFill>
                  <a:schemeClr val="bg1"/>
                </a:solidFill>
                <a:latin typeface="Arial" panose="020B0604020202020204" pitchFamily="34" charset="0"/>
                <a:cs typeface="Arial" panose="020B0604020202020204" pitchFamily="34" charset="0"/>
              </a:rPr>
              <a:t>Da bi</a:t>
            </a:r>
            <a:r>
              <a:rPr lang="hr-HR" dirty="0">
                <a:solidFill>
                  <a:schemeClr val="bg1"/>
                </a:solidFill>
                <a:latin typeface="Arial" panose="020B0604020202020204" pitchFamily="34" charset="0"/>
                <a:cs typeface="Arial" panose="020B0604020202020204" pitchFamily="34" charset="0"/>
              </a:rPr>
              <a:t>smo</a:t>
            </a:r>
            <a:r>
              <a:rPr lang="vi-VN" dirty="0">
                <a:solidFill>
                  <a:schemeClr val="bg1"/>
                </a:solidFill>
                <a:latin typeface="Arial" panose="020B0604020202020204" pitchFamily="34" charset="0"/>
                <a:cs typeface="Arial" panose="020B0604020202020204" pitchFamily="34" charset="0"/>
              </a:rPr>
              <a:t> zadovoljili sve ove uvjete</a:t>
            </a:r>
            <a:r>
              <a:rPr lang="hr-HR" dirty="0">
                <a:solidFill>
                  <a:schemeClr val="bg1"/>
                </a:solidFill>
                <a:latin typeface="Arial" panose="020B0604020202020204" pitchFamily="34" charset="0"/>
                <a:cs typeface="Arial" panose="020B0604020202020204" pitchFamily="34" charset="0"/>
              </a:rPr>
              <a:t>,</a:t>
            </a:r>
            <a:r>
              <a:rPr lang="vi-VN" dirty="0">
                <a:solidFill>
                  <a:schemeClr val="bg1"/>
                </a:solidFill>
                <a:latin typeface="Arial" panose="020B0604020202020204" pitchFamily="34" charset="0"/>
                <a:cs typeface="Arial" panose="020B0604020202020204" pitchFamily="34" charset="0"/>
              </a:rPr>
              <a:t> važno je da od najranijeg djetinjstva stječemo zdrave životne navike i shvatimo da je naše zdravlje u međuodnosu s okolinom. Zdravlje je potrebno čuvati i izgrađivati.</a:t>
            </a:r>
            <a:endParaRPr lang="hr-HR" dirty="0">
              <a:solidFill>
                <a:schemeClr val="bg1"/>
              </a:solidFill>
              <a:latin typeface="Arial" panose="020B0604020202020204" pitchFamily="34" charset="0"/>
              <a:cs typeface="Arial" panose="020B0604020202020204" pitchFamily="34" charset="0"/>
            </a:endParaRP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a:t>© PRAGMA www.udruga-pragma.hr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0488"/>
            <a:ext cx="8229600" cy="1439862"/>
          </a:xfrm>
        </p:spPr>
        <p:txBody>
          <a:bodyPr/>
          <a:lstStyle/>
          <a:p>
            <a:pPr eaLnBrk="1" hangingPunct="1">
              <a:defRPr/>
            </a:pPr>
            <a:r>
              <a:rPr lang="hr-HR" sz="3600" b="1" dirty="0"/>
              <a:t>3. Riječ koja najbolje opisuje što je ovisnost je </a:t>
            </a:r>
            <a:r>
              <a:rPr lang="hr-HR" sz="3600" b="1" dirty="0">
                <a:solidFill>
                  <a:schemeClr val="accent5">
                    <a:lumMod val="75000"/>
                  </a:schemeClr>
                </a:solidFill>
              </a:rPr>
              <a:t>(2 boda)</a:t>
            </a:r>
            <a:r>
              <a:rPr lang="hr-HR" sz="3600" b="1" dirty="0"/>
              <a:t>:</a:t>
            </a:r>
            <a:endParaRPr lang="hr-HR" sz="4000" dirty="0"/>
          </a:p>
        </p:txBody>
      </p:sp>
      <p:sp>
        <p:nvSpPr>
          <p:cNvPr id="6147" name="Content Placeholder 2"/>
          <p:cNvSpPr>
            <a:spLocks noGrp="1"/>
          </p:cNvSpPr>
          <p:nvPr>
            <p:ph idx="1"/>
          </p:nvPr>
        </p:nvSpPr>
        <p:spPr>
          <a:xfrm>
            <a:off x="457200" y="1566863"/>
            <a:ext cx="8229600" cy="2463800"/>
          </a:xfrm>
        </p:spPr>
        <p:txBody>
          <a:bodyPr/>
          <a:lstStyle/>
          <a:p>
            <a:pPr marL="514350" indent="-514350" eaLnBrk="1" hangingPunct="1">
              <a:buFont typeface="Calibri" pitchFamily="34" charset="0"/>
              <a:buAutoNum type="alphaUcPeriod"/>
            </a:pPr>
            <a:r>
              <a:rPr lang="hr-HR" altLang="sr-Latn-RS" sz="2800" dirty="0"/>
              <a:t>Navika/porok (stalno i voljno ponavljanje nečega što nam godi).</a:t>
            </a:r>
            <a:endParaRPr lang="hr-HR" altLang="sr-Latn-RS" sz="3000" dirty="0"/>
          </a:p>
          <a:p>
            <a:pPr marL="514350" indent="-514350" eaLnBrk="1" hangingPunct="1">
              <a:buFont typeface="Calibri" pitchFamily="34" charset="0"/>
              <a:buAutoNum type="alphaUcPeriod"/>
            </a:pPr>
            <a:r>
              <a:rPr lang="hr-HR" altLang="sr-Latn-RS" sz="2800" dirty="0"/>
              <a:t>Poremećaj.</a:t>
            </a:r>
            <a:endParaRPr lang="hr-HR" altLang="sr-Latn-RS" sz="3000" dirty="0"/>
          </a:p>
          <a:p>
            <a:pPr marL="514350" indent="-514350" eaLnBrk="1" hangingPunct="1">
              <a:buFont typeface="Calibri" pitchFamily="34" charset="0"/>
              <a:buAutoNum type="alphaUcPeriod"/>
            </a:pPr>
            <a:r>
              <a:rPr lang="hr-HR" altLang="sr-Latn-RS" sz="2800" dirty="0"/>
              <a:t>Bolest.</a:t>
            </a:r>
            <a:endParaRPr lang="hr-HR" altLang="sr-Latn-RS" sz="3000" dirty="0"/>
          </a:p>
        </p:txBody>
      </p:sp>
      <p:sp>
        <p:nvSpPr>
          <p:cNvPr id="5" name="Rectangle 4"/>
          <p:cNvSpPr>
            <a:spLocks noChangeArrowheads="1"/>
          </p:cNvSpPr>
          <p:nvPr/>
        </p:nvSpPr>
        <p:spPr bwMode="auto">
          <a:xfrm>
            <a:off x="457200" y="37544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4124325"/>
            <a:ext cx="8493125" cy="461963"/>
          </a:xfrm>
          <a:prstGeom prst="rect">
            <a:avLst/>
          </a:prstGeom>
          <a:noFill/>
          <a:ln w="9525">
            <a:noFill/>
            <a:miter lim="800000"/>
            <a:headEnd/>
            <a:tailEnd/>
          </a:ln>
        </p:spPr>
        <p:txBody>
          <a:bodyPr>
            <a:spAutoFit/>
          </a:bodyPr>
          <a:lstStyle/>
          <a:p>
            <a:pPr>
              <a:defRPr/>
            </a:pPr>
            <a:r>
              <a:rPr lang="hr-HR" sz="2400" dirty="0">
                <a:solidFill>
                  <a:srgbClr val="31859C"/>
                </a:solidFill>
                <a:latin typeface="+mn-lt"/>
                <a:cs typeface="+mn-cs"/>
              </a:rPr>
              <a:t>C. Bolest.</a:t>
            </a:r>
            <a:endParaRPr lang="en-GB" sz="2400" dirty="0">
              <a:solidFill>
                <a:srgbClr val="31859C"/>
              </a:solidFill>
              <a:latin typeface="+mn-lt"/>
              <a:cs typeface="+mn-cs"/>
            </a:endParaRPr>
          </a:p>
        </p:txBody>
      </p:sp>
      <p:sp>
        <p:nvSpPr>
          <p:cNvPr id="6" name="Rectangle 5"/>
          <p:cNvSpPr>
            <a:spLocks noChangeArrowheads="1"/>
          </p:cNvSpPr>
          <p:nvPr/>
        </p:nvSpPr>
        <p:spPr bwMode="auto">
          <a:xfrm>
            <a:off x="406400" y="4757738"/>
            <a:ext cx="8280400" cy="1631216"/>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Arial" panose="020B0604020202020204" pitchFamily="34" charset="0"/>
                <a:cs typeface="Arial" panose="020B0604020202020204" pitchFamily="34" charset="0"/>
              </a:rPr>
              <a:t>Ovisnost je bolest jer ostavlja dugotrajne negativne fizičke, psihičke, ali i društvene posljedice na osobu: razna oštećenja organa i/ili bolesti poput raka, loše pamćenje, teškoće s učenjem, loše obavljanje svakodnevnih zadataka, izoliranost iz društva, nezaposlenost, kriminalitet…</a:t>
            </a: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66740"/>
            <a:ext cx="8229600" cy="1079500"/>
          </a:xfrm>
        </p:spPr>
        <p:txBody>
          <a:bodyPr/>
          <a:lstStyle/>
          <a:p>
            <a:pPr eaLnBrk="1" hangingPunct="1">
              <a:defRPr/>
            </a:pPr>
            <a:r>
              <a:rPr lang="hr-HR" sz="3400" b="1" dirty="0"/>
              <a:t>4. Kada govorimo o bolesti ovisnosti, mislimo isključivo na fizičku ovisnost</a:t>
            </a:r>
            <a:br>
              <a:rPr lang="hr-HR" sz="3600" b="1" dirty="0"/>
            </a:br>
            <a:r>
              <a:rPr lang="hr-HR" sz="3400" b="1" dirty="0"/>
              <a:t> </a:t>
            </a:r>
            <a:r>
              <a:rPr lang="hr-HR" sz="3400" b="1" dirty="0">
                <a:solidFill>
                  <a:srgbClr val="31859C"/>
                </a:solidFill>
              </a:rPr>
              <a:t>(2 boda)</a:t>
            </a:r>
            <a:r>
              <a:rPr lang="hr-HR" sz="3400" b="1" dirty="0"/>
              <a:t>:</a:t>
            </a:r>
            <a:r>
              <a:rPr lang="hr-HR" sz="3400" b="1" dirty="0">
                <a:solidFill>
                  <a:srgbClr val="31859C"/>
                </a:solidFill>
              </a:rPr>
              <a:t> </a:t>
            </a:r>
            <a:endParaRPr lang="hr-HR" sz="3400" dirty="0">
              <a:solidFill>
                <a:srgbClr val="31859C"/>
              </a:solidFill>
            </a:endParaRPr>
          </a:p>
        </p:txBody>
      </p:sp>
      <p:sp>
        <p:nvSpPr>
          <p:cNvPr id="8195" name="Content Placeholder 2"/>
          <p:cNvSpPr>
            <a:spLocks noGrp="1"/>
          </p:cNvSpPr>
          <p:nvPr>
            <p:ph idx="1"/>
          </p:nvPr>
        </p:nvSpPr>
        <p:spPr>
          <a:xfrm>
            <a:off x="457201" y="1939732"/>
            <a:ext cx="8229600" cy="795336"/>
          </a:xfrm>
        </p:spPr>
        <p:txBody>
          <a:bodyPr/>
          <a:lstStyle/>
          <a:p>
            <a:pPr marL="514350" indent="-514350" eaLnBrk="1" hangingPunct="1">
              <a:buAutoNum type="alphaUcPeriod"/>
            </a:pPr>
            <a:r>
              <a:rPr lang="hr-HR" altLang="sr-Latn-RS" sz="3000" dirty="0"/>
              <a:t>Točno.					              B. Netočno.</a:t>
            </a:r>
          </a:p>
        </p:txBody>
      </p:sp>
      <p:sp>
        <p:nvSpPr>
          <p:cNvPr id="5" name="Rectangle 4"/>
          <p:cNvSpPr>
            <a:spLocks noChangeArrowheads="1"/>
          </p:cNvSpPr>
          <p:nvPr/>
        </p:nvSpPr>
        <p:spPr bwMode="auto">
          <a:xfrm>
            <a:off x="406400" y="2670773"/>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6" name="Rectangle 5"/>
          <p:cNvSpPr>
            <a:spLocks noChangeArrowheads="1"/>
          </p:cNvSpPr>
          <p:nvPr/>
        </p:nvSpPr>
        <p:spPr bwMode="auto">
          <a:xfrm>
            <a:off x="191690" y="3530405"/>
            <a:ext cx="8760619" cy="2585323"/>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defRPr/>
            </a:pPr>
            <a:r>
              <a:rPr lang="hr-HR" dirty="0">
                <a:solidFill>
                  <a:schemeClr val="bg1"/>
                </a:solidFill>
                <a:latin typeface="Arial" panose="020B0604020202020204" pitchFamily="34" charset="0"/>
                <a:cs typeface="Arial" panose="020B0604020202020204" pitchFamily="34" charset="0"/>
              </a:rPr>
              <a:t>Ovisnost se odnosi na psihičko i (katkad) fizičko stanje. Samostalna fizička ovisnost je ustvari rijetka. Ona podrazumijeva promjene u funkcioniranju organizma – tijelo  traži sve veće doze, a ako se prestane uzimati neko sredstvo (alkohol, droga…), tijelo se npr. trese, javlja se bol, proljev i dr. simptomi. Psihička ovisnost se odnosi na činjenicu da ovisnik, usprkos tome što je svjestan štetnih posljedica (zdravstvenih, socijalnih, psihičkih…), povremeno ili redovito ponavlja štetne radnje (pije, drogira se, uplaćuje listiće, igra igrice…) kako bi održao osjećaj dobrog psihičkog stanja i zadovoljstva. Ovisnik nije više u mogućnosti kontrolirati žudnju za određenim sredstvom.</a:t>
            </a:r>
          </a:p>
        </p:txBody>
      </p:sp>
      <p:sp>
        <p:nvSpPr>
          <p:cNvPr id="2" name="Rezervirano mjesto podnožja 1"/>
          <p:cNvSpPr>
            <a:spLocks noGrp="1"/>
          </p:cNvSpPr>
          <p:nvPr>
            <p:ph type="ftr" sz="quarter" idx="11"/>
          </p:nvPr>
        </p:nvSpPr>
        <p:spPr>
          <a:xfrm>
            <a:off x="3124200" y="6465888"/>
            <a:ext cx="2895600" cy="392112"/>
          </a:xfrm>
        </p:spPr>
        <p:txBody>
          <a:bodyPr/>
          <a:lstStyle/>
          <a:p>
            <a:pPr>
              <a:defRPr/>
            </a:pPr>
            <a:r>
              <a:rPr lang="nb-NO" dirty="0"/>
              <a:t>© PRAGMA www.udruga-pragma.hr</a:t>
            </a:r>
            <a:endParaRPr lang="en-GB" dirty="0"/>
          </a:p>
        </p:txBody>
      </p:sp>
      <p:sp>
        <p:nvSpPr>
          <p:cNvPr id="3" name="TekstniOkvir 2"/>
          <p:cNvSpPr txBox="1"/>
          <p:nvPr/>
        </p:nvSpPr>
        <p:spPr>
          <a:xfrm>
            <a:off x="2720019" y="2703070"/>
            <a:ext cx="4000500" cy="461665"/>
          </a:xfrm>
          <a:prstGeom prst="rect">
            <a:avLst/>
          </a:prstGeom>
          <a:noFill/>
        </p:spPr>
        <p:txBody>
          <a:bodyPr wrap="square" rtlCol="0">
            <a:spAutoFit/>
          </a:bodyPr>
          <a:lstStyle/>
          <a:p>
            <a:r>
              <a:rPr lang="hr-HR" sz="2400" dirty="0">
                <a:solidFill>
                  <a:srgbClr val="31859C"/>
                </a:solidFill>
                <a:latin typeface="+mn-lt"/>
              </a:rPr>
              <a:t> B. Netočno</a:t>
            </a:r>
            <a:endParaRPr lang="en-US" sz="2400" dirty="0">
              <a:solidFill>
                <a:srgbClr val="31859C"/>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30188"/>
            <a:ext cx="8580438" cy="1439862"/>
          </a:xfrm>
        </p:spPr>
        <p:txBody>
          <a:bodyPr/>
          <a:lstStyle/>
          <a:p>
            <a:pPr eaLnBrk="1" hangingPunct="1">
              <a:defRPr/>
            </a:pPr>
            <a:r>
              <a:rPr lang="hr-HR" sz="3000" b="1" dirty="0"/>
              <a:t>5. Što od sljedećeg može postati ovisnost, osim droga, alkohola i cigareta (</a:t>
            </a:r>
            <a:r>
              <a:rPr lang="hr-HR" sz="3000" b="1" i="1" dirty="0"/>
              <a:t>moguće je više odgovora</a:t>
            </a:r>
            <a:r>
              <a:rPr lang="hr-HR" sz="3000" b="1" dirty="0"/>
              <a:t>)? </a:t>
            </a:r>
            <a:br>
              <a:rPr lang="hr-HR" sz="3000" b="1" dirty="0"/>
            </a:br>
            <a:r>
              <a:rPr lang="hr-HR" sz="3000" b="1" dirty="0">
                <a:solidFill>
                  <a:schemeClr val="accent5">
                    <a:lumMod val="75000"/>
                  </a:schemeClr>
                </a:solidFill>
              </a:rPr>
              <a:t>(1 bod)</a:t>
            </a:r>
            <a:endParaRPr lang="hr-HR" sz="3000" dirty="0"/>
          </a:p>
        </p:txBody>
      </p:sp>
      <p:sp>
        <p:nvSpPr>
          <p:cNvPr id="7171" name="Content Placeholder 2"/>
          <p:cNvSpPr>
            <a:spLocks noGrp="1"/>
          </p:cNvSpPr>
          <p:nvPr>
            <p:ph idx="1"/>
          </p:nvPr>
        </p:nvSpPr>
        <p:spPr>
          <a:xfrm>
            <a:off x="457200" y="1970881"/>
            <a:ext cx="8229600" cy="2143919"/>
          </a:xfrm>
        </p:spPr>
        <p:txBody>
          <a:bodyPr numCol="2"/>
          <a:lstStyle/>
          <a:p>
            <a:pPr marL="514350" indent="-514350" eaLnBrk="1" hangingPunct="1">
              <a:buFont typeface="Calibri" pitchFamily="34" charset="0"/>
              <a:buAutoNum type="alphaUcPeriod"/>
            </a:pPr>
            <a:r>
              <a:rPr lang="hr-HR" altLang="sr-Latn-RS" sz="2800" dirty="0"/>
              <a:t>Hrana.</a:t>
            </a:r>
          </a:p>
          <a:p>
            <a:pPr marL="514350" indent="-514350" eaLnBrk="1" hangingPunct="1">
              <a:buFont typeface="Calibri" pitchFamily="34" charset="0"/>
              <a:buAutoNum type="alphaUcPeriod"/>
            </a:pPr>
            <a:r>
              <a:rPr lang="hr-HR" altLang="sr-Latn-RS" sz="2800" dirty="0"/>
              <a:t>Internet.</a:t>
            </a:r>
          </a:p>
          <a:p>
            <a:pPr marL="514350" indent="-514350" eaLnBrk="1" hangingPunct="1">
              <a:buFont typeface="Calibri" pitchFamily="34" charset="0"/>
              <a:buAutoNum type="alphaUcPeriod"/>
            </a:pPr>
            <a:r>
              <a:rPr lang="hr-HR" altLang="sr-Latn-RS" sz="2800" dirty="0"/>
              <a:t>Rad.</a:t>
            </a:r>
          </a:p>
          <a:p>
            <a:pPr marL="514350" indent="-514350" eaLnBrk="1" hangingPunct="1">
              <a:buFont typeface="Calibri" pitchFamily="34" charset="0"/>
              <a:buAutoNum type="alphaUcPeriod"/>
            </a:pPr>
            <a:r>
              <a:rPr lang="hr-HR" altLang="sr-Latn-RS" sz="2800" dirty="0"/>
              <a:t>Kompjutorske igre.</a:t>
            </a:r>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r>
              <a:rPr lang="hr-HR" altLang="sr-Latn-RS" sz="2800" dirty="0"/>
              <a:t>Mobitel.</a:t>
            </a:r>
          </a:p>
          <a:p>
            <a:pPr marL="514350" indent="-514350" eaLnBrk="1" hangingPunct="1">
              <a:buFont typeface="Calibri" pitchFamily="34" charset="0"/>
              <a:buAutoNum type="alphaUcPeriod"/>
            </a:pPr>
            <a:r>
              <a:rPr lang="hr-HR" altLang="sr-Latn-RS" sz="2800" dirty="0"/>
              <a:t>Gazirano piće.</a:t>
            </a:r>
          </a:p>
          <a:p>
            <a:pPr marL="514350" indent="-514350" eaLnBrk="1" hangingPunct="1">
              <a:buFont typeface="Calibri" pitchFamily="34" charset="0"/>
              <a:buAutoNum type="alphaUcPeriod"/>
            </a:pPr>
            <a:r>
              <a:rPr lang="hr-HR" altLang="sr-Latn-RS" sz="2800" dirty="0"/>
              <a:t>Klađenje.</a:t>
            </a:r>
          </a:p>
          <a:p>
            <a:pPr marL="514350" indent="-514350" eaLnBrk="1" hangingPunct="1">
              <a:buFont typeface="Calibri" pitchFamily="34" charset="0"/>
              <a:buAutoNum type="alphaUcPeriod"/>
            </a:pPr>
            <a:r>
              <a:rPr lang="hr-HR" altLang="sr-Latn-RS" sz="2800" dirty="0"/>
              <a:t>Sve navedeno.</a:t>
            </a:r>
          </a:p>
          <a:p>
            <a:pPr marL="0" indent="0" eaLnBrk="1" hangingPunct="1">
              <a:buNone/>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p:txBody>
      </p:sp>
      <p:sp>
        <p:nvSpPr>
          <p:cNvPr id="5" name="Rectangle 4"/>
          <p:cNvSpPr>
            <a:spLocks noChangeArrowheads="1"/>
          </p:cNvSpPr>
          <p:nvPr/>
        </p:nvSpPr>
        <p:spPr bwMode="auto">
          <a:xfrm>
            <a:off x="457200" y="420528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4575175"/>
            <a:ext cx="8493125" cy="460375"/>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H. Sve navedeno.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050993"/>
            <a:ext cx="8280400" cy="132343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1600" dirty="0">
                <a:solidFill>
                  <a:schemeClr val="bg1"/>
                </a:solidFill>
                <a:latin typeface="Arial" panose="020B0604020202020204" pitchFamily="34" charset="0"/>
                <a:cs typeface="Arial" panose="020B0604020202020204" pitchFamily="34" charset="0"/>
              </a:rPr>
              <a:t>S obzirom na sličnost posljedica, ali i promjena u funkciji (radu) mozga, danas se sve više govori o još nekoliko oblika ovisnosti koje ne uključuju uzimanje </a:t>
            </a:r>
            <a:r>
              <a:rPr lang="hr-HR" sz="1600" dirty="0" err="1">
                <a:solidFill>
                  <a:schemeClr val="bg1"/>
                </a:solidFill>
                <a:latin typeface="Arial" panose="020B0604020202020204" pitchFamily="34" charset="0"/>
                <a:cs typeface="Arial" panose="020B0604020202020204" pitchFamily="34" charset="0"/>
              </a:rPr>
              <a:t>psihoaktivnih</a:t>
            </a:r>
            <a:r>
              <a:rPr lang="hr-HR" sz="1600" dirty="0">
                <a:solidFill>
                  <a:schemeClr val="bg1"/>
                </a:solidFill>
                <a:latin typeface="Arial" panose="020B0604020202020204" pitchFamily="34" charset="0"/>
                <a:cs typeface="Arial" panose="020B0604020202020204" pitchFamily="34" charset="0"/>
              </a:rPr>
              <a:t> tvari (tj. droga, alkohola, cigareta): ovisnost o kockanju, klađenju, hrani, radu, gaziranome piću…. Više o novim ovisnostima pročitajte u sažetku o panel raspravi na mrežnim stranicama Hrvatskog zavoda za javno zdravstvo http://bit.ly/2zea3rA.</a:t>
            </a:r>
          </a:p>
        </p:txBody>
      </p:sp>
      <p:sp>
        <p:nvSpPr>
          <p:cNvPr id="2" name="Rezervirano mjesto podnožja 1"/>
          <p:cNvSpPr>
            <a:spLocks noGrp="1"/>
          </p:cNvSpPr>
          <p:nvPr>
            <p:ph type="ftr" sz="quarter" idx="11"/>
          </p:nvPr>
        </p:nvSpPr>
        <p:spPr>
          <a:xfrm>
            <a:off x="3124200" y="6513513"/>
            <a:ext cx="2895600" cy="3444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98476"/>
            <a:ext cx="8229600" cy="1143000"/>
          </a:xfrm>
        </p:spPr>
        <p:txBody>
          <a:bodyPr/>
          <a:lstStyle/>
          <a:p>
            <a:r>
              <a:rPr lang="hr-HR" sz="3200" b="1" dirty="0">
                <a:latin typeface="+mn-lt"/>
              </a:rPr>
              <a:t>6. „Ako mislim da mogu prestati s uzimanjem nekog sredstva ovisnosti, znači da nisam ovisan” </a:t>
            </a:r>
            <a:r>
              <a:rPr lang="hr-HR" sz="3200" b="1" dirty="0">
                <a:solidFill>
                  <a:srgbClr val="31859C"/>
                </a:solidFill>
                <a:latin typeface="+mn-lt"/>
              </a:rPr>
              <a:t>(1 bod)</a:t>
            </a:r>
            <a:r>
              <a:rPr lang="hr-HR" sz="3200" b="1" dirty="0">
                <a:latin typeface="+mn-lt"/>
              </a:rPr>
              <a:t>:</a:t>
            </a:r>
            <a:endParaRPr lang="en-US" sz="3200" b="1" dirty="0">
              <a:latin typeface="+mn-lt"/>
            </a:endParaRPr>
          </a:p>
        </p:txBody>
      </p:sp>
      <p:sp>
        <p:nvSpPr>
          <p:cNvPr id="3" name="Rezervirano mjesto sadržaja 2"/>
          <p:cNvSpPr>
            <a:spLocks noGrp="1"/>
          </p:cNvSpPr>
          <p:nvPr>
            <p:ph idx="1"/>
          </p:nvPr>
        </p:nvSpPr>
        <p:spPr>
          <a:xfrm>
            <a:off x="457200" y="1866901"/>
            <a:ext cx="8229600" cy="1181100"/>
          </a:xfrm>
        </p:spPr>
        <p:txBody>
          <a:bodyPr/>
          <a:lstStyle/>
          <a:p>
            <a:pPr marL="0" indent="0">
              <a:buNone/>
            </a:pPr>
            <a:r>
              <a:rPr lang="hr-HR" dirty="0"/>
              <a:t>A. Točno.</a:t>
            </a:r>
          </a:p>
          <a:p>
            <a:pPr marL="0" indent="0">
              <a:buNone/>
            </a:pPr>
            <a:r>
              <a:rPr lang="hr-HR" dirty="0"/>
              <a:t>B. Netočno.</a:t>
            </a:r>
            <a:endParaRPr lang="en-US" dirty="0"/>
          </a:p>
        </p:txBody>
      </p:sp>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
        <p:nvSpPr>
          <p:cNvPr id="5" name="Rectangle 4"/>
          <p:cNvSpPr>
            <a:spLocks noChangeArrowheads="1"/>
          </p:cNvSpPr>
          <p:nvPr/>
        </p:nvSpPr>
        <p:spPr bwMode="auto">
          <a:xfrm>
            <a:off x="457200" y="3250406"/>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6" name="Rectangle 4"/>
          <p:cNvSpPr>
            <a:spLocks noChangeArrowheads="1"/>
          </p:cNvSpPr>
          <p:nvPr/>
        </p:nvSpPr>
        <p:spPr bwMode="auto">
          <a:xfrm>
            <a:off x="457200" y="3712369"/>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solidFill>
                  <a:srgbClr val="31859C"/>
                </a:solidFill>
              </a:rPr>
              <a:t>B. Netočno </a:t>
            </a:r>
            <a:endParaRPr lang="en-GB" altLang="sr-Latn-RS" sz="2400" dirty="0">
              <a:solidFill>
                <a:srgbClr val="31859C"/>
              </a:solidFill>
            </a:endParaRPr>
          </a:p>
        </p:txBody>
      </p:sp>
      <p:sp>
        <p:nvSpPr>
          <p:cNvPr id="8" name="Pravokutnik 7"/>
          <p:cNvSpPr/>
          <p:nvPr/>
        </p:nvSpPr>
        <p:spPr>
          <a:xfrm>
            <a:off x="457200" y="4392136"/>
            <a:ext cx="8064500" cy="2031325"/>
          </a:xfrm>
          <a:prstGeom prst="rect">
            <a:avLst/>
          </a:prstGeom>
          <a:solidFill>
            <a:srgbClr val="31859C"/>
          </a:solidFill>
        </p:spPr>
        <p:txBody>
          <a:bodyPr wrap="square">
            <a:spAutoFit/>
          </a:bodyPr>
          <a:lstStyle/>
          <a:p>
            <a:pPr>
              <a:defRPr/>
            </a:pPr>
            <a:r>
              <a:rPr lang="hr-HR" dirty="0">
                <a:solidFill>
                  <a:schemeClr val="bg1"/>
                </a:solidFill>
              </a:rPr>
              <a:t>Tako često počinje priča teških ovisnika koji su mislili da neko sredstvo uzimaju iz čiste zabave, „gušta” i tvrdili su: „ja mogu, ali ne želim prestati. Kad ću htjeti, učinit ću to bez problema”. Ako već primjećuješ takav stav kod sebe, probaj prestati na mjesec dana i vidi možeš li doista bez te stvari. Ako možeš, ovisno o čemu se radi (npr. pušenje), bolje je da se niti ne nastaviš „igrati s vatrom”. Ukoliko se radi o nečemu što u razumnoj količini ne šteti (npr. igranje igrica), pripazi na umjerenost!</a:t>
            </a:r>
          </a:p>
        </p:txBody>
      </p:sp>
    </p:spTree>
    <p:extLst>
      <p:ext uri="{BB962C8B-B14F-4D97-AF65-F5344CB8AC3E}">
        <p14:creationId xmlns:p14="http://schemas.microsoft.com/office/powerpoint/2010/main" val="7036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2300" y="342900"/>
            <a:ext cx="8229600" cy="6013450"/>
          </a:xfrm>
          <a:solidFill>
            <a:srgbClr val="31859C"/>
          </a:solidFill>
        </p:spPr>
        <p:txBody>
          <a:bodyPr/>
          <a:lstStyle/>
          <a:p>
            <a:r>
              <a:rPr lang="hr-HR" sz="5400" b="1" dirty="0">
                <a:solidFill>
                  <a:schemeClr val="bg1"/>
                </a:solidFill>
                <a:effectLst>
                  <a:outerShdw blurRad="38100" dist="38100" dir="2700000" algn="tl">
                    <a:srgbClr val="000000">
                      <a:alpha val="43137"/>
                    </a:srgbClr>
                  </a:outerShdw>
                </a:effectLst>
              </a:rPr>
              <a:t>DROGE</a:t>
            </a:r>
            <a:endParaRPr lang="en-US" sz="5400" b="1" dirty="0">
              <a:solidFill>
                <a:schemeClr val="bg1"/>
              </a:solidFill>
              <a:effectLst>
                <a:outerShdw blurRad="38100" dist="38100" dir="2700000" algn="tl">
                  <a:srgbClr val="000000">
                    <a:alpha val="43137"/>
                  </a:srgbClr>
                </a:outerShdw>
              </a:effectLst>
            </a:endParaRPr>
          </a:p>
        </p:txBody>
      </p:sp>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Tree>
    <p:extLst>
      <p:ext uri="{BB962C8B-B14F-4D97-AF65-F5344CB8AC3E}">
        <p14:creationId xmlns:p14="http://schemas.microsoft.com/office/powerpoint/2010/main" val="24575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2424</Words>
  <Application>Microsoft Office PowerPoint</Application>
  <PresentationFormat>Prikaz na zaslonu (4:3)</PresentationFormat>
  <Paragraphs>213</Paragraphs>
  <Slides>24</Slides>
  <Notes>2</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24</vt:i4>
      </vt:variant>
    </vt:vector>
  </HeadingPairs>
  <TitlesOfParts>
    <vt:vector size="29" baseType="lpstr">
      <vt:lpstr>ＭＳ Ｐゴシック</vt:lpstr>
      <vt:lpstr>Arial</vt:lpstr>
      <vt:lpstr>Calibri</vt:lpstr>
      <vt:lpstr>Latha</vt:lpstr>
      <vt:lpstr>Office Theme</vt:lpstr>
      <vt:lpstr>KVIZ ZNANJA  O OVISNOSTI O DROGAMA</vt:lpstr>
      <vt:lpstr>ZBRAJANJE BODOVA</vt:lpstr>
      <vt:lpstr>1. Mjesec borbe protiv ovisnosti obilježava se svake godine u razdoblju…  (1 bod):</vt:lpstr>
      <vt:lpstr>2. Koji od ponuđenih odgovora najbolje definira zdravlje (2 boda):</vt:lpstr>
      <vt:lpstr>3. Riječ koja najbolje opisuje što je ovisnost je (2 boda):</vt:lpstr>
      <vt:lpstr>4. Kada govorimo o bolesti ovisnosti, mislimo isključivo na fizičku ovisnost  (2 boda): </vt:lpstr>
      <vt:lpstr>5. Što od sljedećeg može postati ovisnost, osim droga, alkohola i cigareta (moguće je više odgovora)?  (1 bod)</vt:lpstr>
      <vt:lpstr>6. „Ako mislim da mogu prestati s uzimanjem nekog sredstva ovisnosti, znači da nisam ovisan” (1 bod):</vt:lpstr>
      <vt:lpstr>DROGE</vt:lpstr>
      <vt:lpstr>7. Od navedenog, u droge ubrajamo: (2 boda)</vt:lpstr>
      <vt:lpstr>8. Uzimanje droge ostavlja zdravstvene posljedice i/ili posljedice na izgled na:  (moguće je više odgovora) (3 boda)</vt:lpstr>
      <vt:lpstr>9. Kanabis nije droga. (1 bod)</vt:lpstr>
      <vt:lpstr>10. Koje su posljedice udisanja inhalanata (ljepila, sredstva za čišćenje…)? (moguće je više odgovora) (2 boda)</vt:lpstr>
      <vt:lpstr>11. Tabletoman je osoba koja strastveno sakuplja tablete. (1 bod)</vt:lpstr>
      <vt:lpstr>12. Pušenje kanabisa je manje štetno nego pušenje cigareta. (2 boda)</vt:lpstr>
      <vt:lpstr>13. Na svijetu ima oko 16 milijuna ovisnika o drogama koji intravenozno (uštrcavanjem iglom) unose droge. Koliko njih živi s HIV-om? (3 boda) </vt:lpstr>
      <vt:lpstr>14. Nove droge prodaju se često pod krinkom:  (2 boda)</vt:lpstr>
      <vt:lpstr>15. Ovisnost o drogi može se pojaviti u bilo kojoj dobi. (2 boda)</vt:lpstr>
      <vt:lpstr>16. Tinejdžeri su skloni eksperimentiranju s drogom, najčešće zbog: (1 bod)</vt:lpstr>
      <vt:lpstr>Bonus pitanje 17. Koji su simptomi predoziranja? (moguće je više odgovora) (3 boda)</vt:lpstr>
      <vt:lpstr>NAJVIŠE BODOVA OSVOJILA JE GRUPA...</vt:lpstr>
      <vt:lpstr>PowerPoint prezentacija</vt:lpstr>
      <vt:lpstr>Za raspravu na satu koju vodi nastavnik/ stručni suradnik u školi: Doznaješ da tvoj dobar prijatelj već neko vrijeme puši marihuanu. Što činiš?</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KVIZ ZNANJA O PROBLEMIMA ZLOUPORABE OPOJNIH DROGA, ALKOHOLA I CIGARETA</dc:title>
  <dc:creator>PRAGMA</dc:creator>
  <cp:lastModifiedBy>Nedjeljko Marković Pragma</cp:lastModifiedBy>
  <cp:revision>146</cp:revision>
  <cp:lastPrinted>2017-01-18T14:05:01Z</cp:lastPrinted>
  <dcterms:created xsi:type="dcterms:W3CDTF">2009-11-22T20:00:53Z</dcterms:created>
  <dcterms:modified xsi:type="dcterms:W3CDTF">2017-11-22T15:55:29Z</dcterms:modified>
</cp:coreProperties>
</file>